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394" r:id="rId3"/>
    <p:sldId id="396" r:id="rId4"/>
    <p:sldId id="373" r:id="rId5"/>
    <p:sldId id="392" r:id="rId6"/>
    <p:sldId id="398" r:id="rId7"/>
    <p:sldId id="393" r:id="rId8"/>
    <p:sldId id="400" r:id="rId9"/>
    <p:sldId id="395" r:id="rId10"/>
    <p:sldId id="401" r:id="rId11"/>
    <p:sldId id="403" r:id="rId12"/>
    <p:sldId id="404" r:id="rId13"/>
    <p:sldId id="405" r:id="rId14"/>
    <p:sldId id="410" r:id="rId15"/>
    <p:sldId id="411" r:id="rId16"/>
    <p:sldId id="412" r:id="rId17"/>
    <p:sldId id="413" r:id="rId18"/>
    <p:sldId id="414" r:id="rId19"/>
    <p:sldId id="416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32" r:id="rId30"/>
    <p:sldId id="430" r:id="rId31"/>
    <p:sldId id="431" r:id="rId32"/>
    <p:sldId id="402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1327" autoAdjust="0"/>
  </p:normalViewPr>
  <p:slideViewPr>
    <p:cSldViewPr snapToGrid="0" showGuides="1">
      <p:cViewPr varScale="1">
        <p:scale>
          <a:sx n="136" d="100"/>
          <a:sy n="136" d="100"/>
        </p:scale>
        <p:origin x="-2232" y="-78"/>
      </p:cViewPr>
      <p:guideLst>
        <p:guide orient="horz" pos="3887"/>
        <p:guide pos="6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A4F6FF-05D7-4B0C-AC6E-DFADE5AB3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30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6B067-6CFA-47A8-9328-989BCA79F69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“My vision is that in the long run, I will actually field the</a:t>
            </a:r>
            <a:r>
              <a:rPr lang="en-US" baseline="0" dirty="0" smtClean="0"/>
              <a:t> work I discussed today into widespread practice. </a:t>
            </a:r>
          </a:p>
          <a:p>
            <a:r>
              <a:rPr lang="en-US" dirty="0" smtClean="0"/>
              <a:t>In several other strands of research that I do, I have already proven that I can develop</a:t>
            </a:r>
            <a:r>
              <a:rPr lang="en-US" baseline="0" dirty="0" smtClean="0"/>
              <a:t> new CS algorithms and field them broadly into the world.</a:t>
            </a:r>
          </a:p>
          <a:p>
            <a:r>
              <a:rPr lang="en-US" baseline="0" dirty="0" smtClean="0"/>
              <a:t>One example is kidney exchange.”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3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6B067-6CFA-47A8-9328-989BCA79F69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Techniques for complete-info games do not apply.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1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POMDPs w black-box simulator: POMCP [Silver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2010] or DESPOT [Somani et al., 2013]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6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Most valuable knowledge to generate is knowledge that enhances the value of the treatment plans most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=&gt;</a:t>
            </a:r>
            <a:r>
              <a:rPr lang="en-US" sz="2400" baseline="0" dirty="0" smtClean="0"/>
              <a:t> Active learning.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600" dirty="0" smtClean="0"/>
              <a:t>There’s data</a:t>
            </a:r>
          </a:p>
          <a:p>
            <a:pPr lvl="3"/>
            <a:r>
              <a:rPr lang="en-US" sz="1200" dirty="0" smtClean="0"/>
              <a:t>What locations are most typical mutation sites and what the most typical mutations at each site are.</a:t>
            </a:r>
          </a:p>
          <a:p>
            <a:pPr lvl="3"/>
            <a:r>
              <a:rPr lang="en-US" sz="1200" dirty="0" smtClean="0"/>
              <a:t>	(Treatment outcomes for </a:t>
            </a:r>
          </a:p>
          <a:p>
            <a:pPr lvl="3"/>
            <a:r>
              <a:rPr lang="en-US" sz="1200" dirty="0" smtClean="0"/>
              <a:t>	different segments of patient population)</a:t>
            </a:r>
          </a:p>
          <a:p>
            <a:pPr lvl="3"/>
            <a:r>
              <a:rPr lang="en-US" sz="1200" baseline="0" dirty="0" smtClean="0"/>
              <a:t>Chemical biologist </a:t>
            </a:r>
            <a:r>
              <a:rPr lang="en-US" sz="1200" dirty="0" smtClean="0"/>
              <a:t>Marcel is building dataset for cancer: if you kill this set of cells, what happens to each other cell type.  (Method: </a:t>
            </a:r>
            <a:r>
              <a:rPr lang="en-US" sz="1200" dirty="0" err="1" smtClean="0"/>
              <a:t>cybersort</a:t>
            </a:r>
            <a:r>
              <a:rPr lang="en-US" sz="1200" dirty="0" smtClean="0"/>
              <a:t>)</a:t>
            </a:r>
          </a:p>
          <a:p>
            <a:pPr lvl="3"/>
            <a:endParaRPr lang="en-US" sz="1200" dirty="0" smtClean="0"/>
          </a:p>
          <a:p>
            <a:pPr lvl="3"/>
            <a:r>
              <a:rPr lang="en-US" sz="1200" dirty="0" smtClean="0"/>
              <a:t>Tattoo</a:t>
            </a:r>
            <a:r>
              <a:rPr lang="en-US" sz="1200" baseline="0" dirty="0" smtClean="0"/>
              <a:t> sensors: Marcel. Read out cytokine signaling.</a:t>
            </a:r>
          </a:p>
          <a:p>
            <a:pPr lvl="3"/>
            <a:r>
              <a:rPr lang="en-US" sz="1200" baseline="0" dirty="0" smtClean="0"/>
              <a:t>DNA cages: </a:t>
            </a:r>
            <a:r>
              <a:rPr lang="en-US" sz="1200" baseline="0" dirty="0" err="1" smtClean="0"/>
              <a:t>Danith</a:t>
            </a:r>
            <a:r>
              <a:rPr lang="en-US" sz="1200" baseline="0" dirty="0" smtClean="0"/>
              <a:t> Ly &amp; Bruce Armitage.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feedback loops</a:t>
            </a:r>
            <a:r>
              <a:rPr lang="en-US" baseline="0" dirty="0" smtClean="0"/>
              <a:t> that work at different rates.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Penny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Multiple diseases will be tackled, as I’d be happy to discuss in the Q&amp;A.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k-step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152400"/>
            <a:ext cx="2182812" cy="629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52400"/>
            <a:ext cx="6396038" cy="629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52400"/>
            <a:ext cx="873125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4338" y="1330325"/>
            <a:ext cx="4143375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330325"/>
            <a:ext cx="4144962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52400"/>
            <a:ext cx="873125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4338" y="1330325"/>
            <a:ext cx="8440737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30325"/>
            <a:ext cx="4143375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330325"/>
            <a:ext cx="4144962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/>
            </a:gs>
            <a:gs pos="100000">
              <a:srgbClr val="0000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52400"/>
            <a:ext cx="87312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330325"/>
            <a:ext cx="844073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Point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3863" y="6484938"/>
            <a:ext cx="8467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66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kidney+transplant+rees&amp;source=images&amp;cd=&amp;docid=pj5DQbUk4rmz4M&amp;tbnid=JzruD22qeXPc7M:&amp;ved=0CAUQjRw&amp;url=http://www.cnn.com/2009/HEALTH/03/11/kidney.ten.transplants/&amp;ei=M7mDUsSSA8-r4APN7IHQAg&amp;psig=AFQjCNE3hO9e4NCgY111sFuJ85bxA7EjnQ&amp;ust=138445071798384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518" y="1389888"/>
            <a:ext cx="8036417" cy="1470025"/>
          </a:xfrm>
        </p:spPr>
        <p:txBody>
          <a:bodyPr/>
          <a:lstStyle/>
          <a:p>
            <a:r>
              <a:rPr lang="en-US" sz="3600" dirty="0" smtClean="0"/>
              <a:t>(Some aspects of) the future of AI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17503"/>
            <a:ext cx="8382000" cy="17526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Tuomas Sandholm</a:t>
            </a:r>
          </a:p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Potential new applications with huge positive impact on the world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16" y="1372206"/>
            <a:ext cx="8440737" cy="5118100"/>
          </a:xfrm>
        </p:spPr>
        <p:txBody>
          <a:bodyPr/>
          <a:lstStyle/>
          <a:p>
            <a:r>
              <a:rPr lang="en-US" dirty="0" smtClean="0"/>
              <a:t>Better electricity markets</a:t>
            </a:r>
          </a:p>
          <a:p>
            <a:r>
              <a:rPr lang="en-US" dirty="0" smtClean="0"/>
              <a:t>Combinatorial CO</a:t>
            </a:r>
            <a:r>
              <a:rPr lang="en-US" baseline="-25000" dirty="0" smtClean="0"/>
              <a:t>2</a:t>
            </a:r>
            <a:r>
              <a:rPr lang="en-US" dirty="0" smtClean="0"/>
              <a:t> allowance / pollution credit </a:t>
            </a:r>
            <a:r>
              <a:rPr lang="en-US" dirty="0" smtClean="0"/>
              <a:t>markets</a:t>
            </a:r>
          </a:p>
          <a:p>
            <a:r>
              <a:rPr lang="en-US" dirty="0"/>
              <a:t>A</a:t>
            </a:r>
            <a:r>
              <a:rPr lang="en-US" dirty="0" smtClean="0"/>
              <a:t>utomated </a:t>
            </a:r>
            <a:r>
              <a:rPr lang="en-US" dirty="0" smtClean="0"/>
              <a:t>market making</a:t>
            </a:r>
          </a:p>
          <a:p>
            <a:r>
              <a:rPr lang="en-US" dirty="0" smtClean="0"/>
              <a:t>Campaign market </a:t>
            </a:r>
            <a:r>
              <a:rPr lang="en-US" dirty="0" smtClean="0"/>
              <a:t>for </a:t>
            </a:r>
            <a:r>
              <a:rPr lang="en-US" dirty="0" smtClean="0"/>
              <a:t>advertising</a:t>
            </a:r>
            <a:endParaRPr lang="en-US" dirty="0" smtClean="0"/>
          </a:p>
          <a:p>
            <a:r>
              <a:rPr lang="en-US" dirty="0" smtClean="0"/>
              <a:t>Security </a:t>
            </a:r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Physical, information, malware protection, …</a:t>
            </a:r>
          </a:p>
          <a:p>
            <a:pPr lvl="1"/>
            <a:r>
              <a:rPr lang="en-US" dirty="0" smtClean="0"/>
              <a:t>Sequential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medicine (and biology)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from data</a:t>
            </a:r>
          </a:p>
          <a:p>
            <a:pPr lvl="1"/>
            <a:r>
              <a:rPr lang="en-US" dirty="0" smtClean="0"/>
              <a:t>E.g., DNA sequencing data will be driving this</a:t>
            </a:r>
          </a:p>
          <a:p>
            <a:pPr lvl="1"/>
            <a:r>
              <a:rPr lang="en-US" dirty="0" smtClean="0"/>
              <a:t>Active learning</a:t>
            </a:r>
          </a:p>
          <a:p>
            <a:r>
              <a:rPr lang="en-US" dirty="0" smtClean="0"/>
              <a:t>AI not just for understanding but for </a:t>
            </a:r>
            <a:r>
              <a:rPr lang="en-US" i="1" dirty="0" smtClean="0"/>
              <a:t>control…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932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2024060"/>
            <a:ext cx="9029700" cy="147002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One </a:t>
            </a:r>
            <a:r>
              <a:rPr lang="en-US" sz="2800" dirty="0" smtClean="0">
                <a:solidFill>
                  <a:schemeClr val="bg1"/>
                </a:solidFill>
              </a:rPr>
              <a:t>Exciting Future Application of AI Control in Medicine/Biology: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Computational </a:t>
            </a:r>
            <a:r>
              <a:rPr lang="en-US" sz="2800" dirty="0" smtClean="0"/>
              <a:t>Game Theory and Opponent Exploitation </a:t>
            </a:r>
            <a:br>
              <a:rPr lang="en-US" sz="2800" dirty="0" smtClean="0"/>
            </a:br>
            <a:r>
              <a:rPr lang="en-US" sz="2800" dirty="0" smtClean="0"/>
              <a:t>to Direct Evolution </a:t>
            </a:r>
            <a:r>
              <a:rPr lang="en-US" sz="2800" dirty="0"/>
              <a:t>and </a:t>
            </a:r>
            <a:r>
              <a:rPr lang="en-US" sz="2800" dirty="0" smtClean="0"/>
              <a:t>Adaptation</a:t>
            </a:r>
            <a:endParaRPr lang="en-US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78864"/>
      </p:ext>
    </p:extLst>
  </p:cSld>
  <p:clrMapOvr>
    <a:masterClrMapping/>
  </p:clrMapOvr>
  <p:transition advTm="798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413" y="62078"/>
            <a:ext cx="8966791" cy="816225"/>
          </a:xfrm>
        </p:spPr>
        <p:txBody>
          <a:bodyPr>
            <a:noAutofit/>
          </a:bodyPr>
          <a:lstStyle/>
          <a:p>
            <a:r>
              <a:rPr lang="en-US" sz="4000" dirty="0" smtClean="0"/>
              <a:t>Vision </a:t>
            </a:r>
            <a:br>
              <a:rPr lang="en-US" sz="4000" dirty="0" smtClean="0"/>
            </a:br>
            <a:r>
              <a:rPr lang="en-US" sz="1400" dirty="0" smtClean="0">
                <a:solidFill>
                  <a:schemeClr val="accent2"/>
                </a:solidFill>
              </a:rPr>
              <a:t>[Sandholm, AAAI Conference on Artificial Intelligence, 2015; patent pending 2012]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25" y="1064959"/>
            <a:ext cx="9014331" cy="5521960"/>
          </a:xfrm>
        </p:spPr>
        <p:txBody>
          <a:bodyPr>
            <a:noAutofit/>
          </a:bodyPr>
          <a:lstStyle/>
          <a:p>
            <a:r>
              <a:rPr lang="en-US" sz="1800" dirty="0" smtClean="0"/>
              <a:t>Living organisms evolve/adapt to challenges </a:t>
            </a:r>
            <a:br>
              <a:rPr lang="en-US" sz="1800" dirty="0" smtClean="0"/>
            </a:br>
            <a:r>
              <a:rPr lang="en-US" sz="1800" dirty="0" smtClean="0"/>
              <a:t>=&gt;  key difficulty in developing therapies since challenged organisms develop resistance</a:t>
            </a:r>
          </a:p>
          <a:p>
            <a:r>
              <a:rPr lang="en-US" sz="1800" dirty="0" smtClean="0"/>
              <a:t>Idea: harness evolution/adaptation </a:t>
            </a:r>
            <a:r>
              <a:rPr lang="en-US" sz="1800" i="1" dirty="0" smtClean="0"/>
              <a:t>strategically</a:t>
            </a:r>
            <a:r>
              <a:rPr lang="en-US" sz="1800" dirty="0" smtClean="0"/>
              <a:t> for therapeutic/technological/scientific goals</a:t>
            </a:r>
          </a:p>
          <a:p>
            <a:r>
              <a:rPr lang="en-US" sz="1800" dirty="0" smtClean="0"/>
              <a:t>Model this as a 2-player 0-sum incomplete-information game between </a:t>
            </a:r>
            <a:r>
              <a:rPr lang="en-US" sz="1800" dirty="0" err="1" smtClean="0"/>
              <a:t>treater</a:t>
            </a:r>
            <a:r>
              <a:rPr lang="en-US" sz="1800" dirty="0" smtClean="0"/>
              <a:t> and opponent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i="1" dirty="0" smtClean="0"/>
              <a:t>strategy</a:t>
            </a:r>
            <a:r>
              <a:rPr lang="en-US" sz="1800" dirty="0" smtClean="0"/>
              <a:t> (multi-step contingent plan) is computed for the specific game at hand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16248" y="2468980"/>
            <a:ext cx="4117829" cy="3406230"/>
            <a:chOff x="5336109" y="2374844"/>
            <a:chExt cx="4117829" cy="3406230"/>
          </a:xfrm>
        </p:grpSpPr>
        <p:sp>
          <p:nvSpPr>
            <p:cNvPr id="6" name="Line 1"/>
            <p:cNvSpPr>
              <a:spLocks noChangeShapeType="1"/>
            </p:cNvSpPr>
            <p:nvPr/>
          </p:nvSpPr>
          <p:spPr bwMode="auto">
            <a:xfrm rot="10800000" flipH="1">
              <a:off x="6574638" y="5532624"/>
              <a:ext cx="174472" cy="2484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7" name="Line 2"/>
            <p:cNvSpPr>
              <a:spLocks noChangeShapeType="1"/>
            </p:cNvSpPr>
            <p:nvPr/>
          </p:nvSpPr>
          <p:spPr bwMode="auto">
            <a:xfrm rot="10800000">
              <a:off x="6908502" y="5588552"/>
              <a:ext cx="1077" cy="1925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 rot="10800000">
              <a:off x="8179342" y="4611963"/>
              <a:ext cx="269246" cy="345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rot="10800000" flipH="1">
              <a:off x="8045796" y="4676496"/>
              <a:ext cx="0" cy="4603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rot="10800000" flipH="1">
              <a:off x="5336109" y="4611963"/>
              <a:ext cx="275707" cy="345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rot="10800000" flipH="1">
              <a:off x="5771210" y="4667891"/>
              <a:ext cx="0" cy="4603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rot="10800000" flipH="1">
              <a:off x="6473402" y="4594755"/>
              <a:ext cx="275707" cy="345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rot="10800000" flipH="1">
              <a:off x="6908503" y="4659287"/>
              <a:ext cx="0" cy="4603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rot="10800000">
              <a:off x="8179342" y="3682698"/>
              <a:ext cx="269246" cy="345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rot="10800000" flipH="1">
              <a:off x="8045796" y="3747230"/>
              <a:ext cx="0" cy="4603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rot="10800000" flipH="1">
              <a:off x="5336109" y="3691302"/>
              <a:ext cx="275707" cy="345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rot="10800000" flipH="1">
              <a:off x="5771210" y="3747230"/>
              <a:ext cx="0" cy="4603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rot="10800000" flipH="1">
              <a:off x="6908503" y="3747230"/>
              <a:ext cx="0" cy="4603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rot="10800000" flipH="1">
              <a:off x="5935988" y="2732998"/>
              <a:ext cx="779735" cy="647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rot="10800000" flipH="1">
              <a:off x="6908503" y="2843778"/>
              <a:ext cx="0" cy="445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rot="10800000">
              <a:off x="7080820" y="2723318"/>
              <a:ext cx="780812" cy="6679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AutoShape 18"/>
            <p:cNvSpPr>
              <a:spLocks/>
            </p:cNvSpPr>
            <p:nvPr/>
          </p:nvSpPr>
          <p:spPr bwMode="auto">
            <a:xfrm>
              <a:off x="6504634" y="3166440"/>
              <a:ext cx="1921336" cy="72276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32941"/>
              </a:schemeClr>
            </a:solidFill>
            <a:ln w="25400">
              <a:solidFill>
                <a:schemeClr val="tx1">
                  <a:alpha val="32941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23" name="AutoShape 19"/>
            <p:cNvSpPr>
              <a:spLocks/>
            </p:cNvSpPr>
            <p:nvPr/>
          </p:nvSpPr>
          <p:spPr bwMode="auto">
            <a:xfrm>
              <a:off x="5367341" y="4069892"/>
              <a:ext cx="1921336" cy="72276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32941"/>
              </a:schemeClr>
            </a:solidFill>
            <a:ln w="25400">
              <a:solidFill>
                <a:schemeClr val="tx1">
                  <a:alpha val="32941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 bwMode="auto">
            <a:xfrm>
              <a:off x="7927879" y="2880836"/>
              <a:ext cx="15260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r>
                <a:rPr lang="en-US" sz="1800" dirty="0">
                  <a:solidFill>
                    <a:schemeClr val="tx1"/>
                  </a:solidFill>
                </a:rPr>
                <a:t>Information </a:t>
              </a:r>
              <a:r>
                <a:rPr lang="en-US" sz="1800" dirty="0" smtClean="0">
                  <a:solidFill>
                    <a:schemeClr val="tx1"/>
                  </a:solidFill>
                </a:rPr>
                <a:t>set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 bwMode="auto">
            <a:xfrm>
              <a:off x="6116921" y="2768963"/>
              <a:ext cx="292939" cy="2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0.3</a:t>
              </a: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 bwMode="auto">
            <a:xfrm>
              <a:off x="6580545" y="2897957"/>
              <a:ext cx="292939" cy="2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 bwMode="auto">
            <a:xfrm>
              <a:off x="7277535" y="2653679"/>
              <a:ext cx="292939" cy="2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0.2</a:t>
              </a:r>
            </a:p>
          </p:txBody>
        </p:sp>
        <p:sp>
          <p:nvSpPr>
            <p:cNvPr id="28" name="Oval 27"/>
            <p:cNvSpPr>
              <a:spLocks/>
            </p:cNvSpPr>
            <p:nvPr/>
          </p:nvSpPr>
          <p:spPr bwMode="auto">
            <a:xfrm>
              <a:off x="5531042" y="3286900"/>
              <a:ext cx="473872" cy="473237"/>
            </a:xfrm>
            <a:prstGeom prst="ellipse">
              <a:avLst/>
            </a:prstGeom>
            <a:gradFill rotWithShape="0">
              <a:gsLst>
                <a:gs pos="0">
                  <a:srgbClr val="FF0017"/>
                </a:gs>
                <a:gs pos="100000">
                  <a:srgbClr val="FFFFFF"/>
                </a:gs>
              </a:gsLst>
              <a:lin ang="228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/>
            <p:cNvSpPr>
              <a:spLocks/>
            </p:cNvSpPr>
            <p:nvPr/>
          </p:nvSpPr>
          <p:spPr bwMode="auto">
            <a:xfrm>
              <a:off x="6668336" y="3286900"/>
              <a:ext cx="473872" cy="473237"/>
            </a:xfrm>
            <a:prstGeom prst="ellipse">
              <a:avLst/>
            </a:prstGeom>
            <a:gradFill rotWithShape="0">
              <a:gsLst>
                <a:gs pos="0">
                  <a:srgbClr val="FF0017"/>
                </a:gs>
                <a:gs pos="100000">
                  <a:srgbClr val="FFFFFF"/>
                </a:gs>
              </a:gsLst>
              <a:lin ang="228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/>
            <p:cNvSpPr>
              <a:spLocks/>
            </p:cNvSpPr>
            <p:nvPr/>
          </p:nvSpPr>
          <p:spPr bwMode="auto">
            <a:xfrm>
              <a:off x="7805629" y="3286900"/>
              <a:ext cx="473872" cy="473237"/>
            </a:xfrm>
            <a:prstGeom prst="ellipse">
              <a:avLst/>
            </a:prstGeom>
            <a:gradFill rotWithShape="0">
              <a:gsLst>
                <a:gs pos="0">
                  <a:srgbClr val="FF0017"/>
                </a:gs>
                <a:gs pos="100000">
                  <a:srgbClr val="FFFFFF"/>
                </a:gs>
              </a:gsLst>
              <a:lin ang="228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Oval 30"/>
            <p:cNvSpPr>
              <a:spLocks/>
            </p:cNvSpPr>
            <p:nvPr/>
          </p:nvSpPr>
          <p:spPr bwMode="auto">
            <a:xfrm>
              <a:off x="6668336" y="2374844"/>
              <a:ext cx="473872" cy="4732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32" name="Oval 31"/>
            <p:cNvSpPr>
              <a:spLocks/>
            </p:cNvSpPr>
            <p:nvPr/>
          </p:nvSpPr>
          <p:spPr bwMode="auto">
            <a:xfrm>
              <a:off x="5531042" y="4198957"/>
              <a:ext cx="473872" cy="473237"/>
            </a:xfrm>
            <a:prstGeom prst="ellipse">
              <a:avLst/>
            </a:prstGeom>
            <a:gradFill rotWithShape="0">
              <a:gsLst>
                <a:gs pos="0">
                  <a:srgbClr val="1400FE"/>
                </a:gs>
                <a:gs pos="100000">
                  <a:srgbClr val="FFFFFF"/>
                </a:gs>
              </a:gsLst>
              <a:lin ang="228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33" name="Oval 32"/>
            <p:cNvSpPr>
              <a:spLocks/>
            </p:cNvSpPr>
            <p:nvPr/>
          </p:nvSpPr>
          <p:spPr bwMode="auto">
            <a:xfrm>
              <a:off x="6668336" y="4198957"/>
              <a:ext cx="473872" cy="473237"/>
            </a:xfrm>
            <a:prstGeom prst="ellipse">
              <a:avLst/>
            </a:prstGeom>
            <a:gradFill rotWithShape="0">
              <a:gsLst>
                <a:gs pos="0">
                  <a:srgbClr val="1400FE"/>
                </a:gs>
                <a:gs pos="100000">
                  <a:srgbClr val="FFFFFF"/>
                </a:gs>
              </a:gsLst>
              <a:lin ang="228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/>
            <p:cNvSpPr>
              <a:spLocks/>
            </p:cNvSpPr>
            <p:nvPr/>
          </p:nvSpPr>
          <p:spPr bwMode="auto">
            <a:xfrm>
              <a:off x="6668336" y="5119617"/>
              <a:ext cx="473872" cy="473237"/>
            </a:xfrm>
            <a:prstGeom prst="ellipse">
              <a:avLst/>
            </a:prstGeom>
            <a:gradFill rotWithShape="0">
              <a:gsLst>
                <a:gs pos="0">
                  <a:srgbClr val="FF0017"/>
                </a:gs>
                <a:gs pos="100000">
                  <a:srgbClr val="FFFFFF"/>
                </a:gs>
              </a:gsLst>
              <a:lin ang="228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/>
            <p:cNvSpPr>
              <a:spLocks/>
            </p:cNvSpPr>
            <p:nvPr/>
          </p:nvSpPr>
          <p:spPr bwMode="auto">
            <a:xfrm>
              <a:off x="7805629" y="4198957"/>
              <a:ext cx="473872" cy="4732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rot="10800000">
              <a:off x="7067897" y="3682698"/>
              <a:ext cx="269246" cy="345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Rectangle 36"/>
            <p:cNvSpPr>
              <a:spLocks/>
            </p:cNvSpPr>
            <p:nvPr/>
          </p:nvSpPr>
          <p:spPr bwMode="auto">
            <a:xfrm>
              <a:off x="7709222" y="4713466"/>
              <a:ext cx="292939" cy="2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 bwMode="auto">
            <a:xfrm>
              <a:off x="8296733" y="4543129"/>
              <a:ext cx="292939" cy="2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5pPr>
              <a:lvl6pPr marL="22860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6pPr>
              <a:lvl7pPr marL="27432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7pPr>
              <a:lvl8pPr marL="32004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8pPr>
              <a:lvl9pPr marL="3657600" algn="l" defTabSz="914400" rtl="0" eaLnBrk="1" latinLnBrk="0" hangingPunct="1">
                <a:defRPr sz="4200" kern="1200">
                  <a:solidFill>
                    <a:srgbClr val="000000"/>
                  </a:solidFill>
                  <a:latin typeface="Helvetica Neue Light" pitchFamily="-84" charset="0"/>
                  <a:ea typeface="ヒラギノ角ゴ ProN W3" pitchFamily="-84" charset="-128"/>
                  <a:cs typeface="+mn-cs"/>
                  <a:sym typeface="Helvetica Neue Light" pitchFamily="-84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</a:rPr>
                <a:t>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205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01" y="2676939"/>
            <a:ext cx="8733545" cy="7493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Game-theoretic approach is safe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…but sometimes too conservative…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8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Opponent modeling &amp;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34" y="1112169"/>
            <a:ext cx="8758989" cy="5474369"/>
          </a:xfrm>
        </p:spPr>
        <p:txBody>
          <a:bodyPr/>
          <a:lstStyle/>
          <a:p>
            <a:r>
              <a:rPr lang="en-US" sz="2400" dirty="0" smtClean="0"/>
              <a:t>Start playing game theoretically. Adjust toward exploiting opponent in points of the game where good data about opponent’s play has been amassed </a:t>
            </a:r>
            <a:r>
              <a:rPr lang="en-US" sz="2000" dirty="0" smtClean="0">
                <a:solidFill>
                  <a:schemeClr val="accent2"/>
                </a:solidFill>
              </a:rPr>
              <a:t>[Ganzfried &amp; Sandholm </a:t>
            </a:r>
            <a:r>
              <a:rPr lang="en-US" sz="2000" i="1" dirty="0" smtClean="0">
                <a:solidFill>
                  <a:schemeClr val="accent2"/>
                </a:solidFill>
              </a:rPr>
              <a:t>AAMAS</a:t>
            </a:r>
            <a:r>
              <a:rPr lang="en-US" sz="2000" dirty="0" smtClean="0">
                <a:solidFill>
                  <a:schemeClr val="accent2"/>
                </a:solidFill>
              </a:rPr>
              <a:t>-11]</a:t>
            </a:r>
          </a:p>
          <a:p>
            <a:endParaRPr lang="en-US" sz="2400" dirty="0" smtClean="0"/>
          </a:p>
          <a:p>
            <a:r>
              <a:rPr lang="en-US" sz="2400" dirty="0" smtClean="0"/>
              <a:t>Best response (stochastic optimization) -&gt; trajectory-based optimization, policy gradient, algorithms for partially-observable Markov decision problems, …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Safe</a:t>
            </a:r>
            <a:r>
              <a:rPr lang="en-US" sz="2400" dirty="0" smtClean="0"/>
              <a:t> opponent exploitation </a:t>
            </a:r>
            <a:r>
              <a:rPr lang="en-US" sz="2000" dirty="0" smtClean="0">
                <a:solidFill>
                  <a:schemeClr val="accent2"/>
                </a:solidFill>
              </a:rPr>
              <a:t>[Ganzfried &amp; Sandholm </a:t>
            </a:r>
            <a:r>
              <a:rPr lang="en-US" sz="2000" i="1" dirty="0" smtClean="0">
                <a:solidFill>
                  <a:schemeClr val="accent2"/>
                </a:solidFill>
              </a:rPr>
              <a:t>EC</a:t>
            </a:r>
            <a:r>
              <a:rPr lang="en-US" sz="2000" dirty="0" smtClean="0">
                <a:solidFill>
                  <a:schemeClr val="accent2"/>
                </a:solidFill>
              </a:rPr>
              <a:t>-12, </a:t>
            </a:r>
            <a:r>
              <a:rPr lang="en-US" sz="2000" i="1" dirty="0" smtClean="0">
                <a:solidFill>
                  <a:schemeClr val="accent2"/>
                </a:solidFill>
              </a:rPr>
              <a:t>TEAC</a:t>
            </a:r>
            <a:r>
              <a:rPr lang="en-US" sz="2000" dirty="0" smtClean="0">
                <a:solidFill>
                  <a:schemeClr val="accent2"/>
                </a:solidFill>
              </a:rPr>
              <a:t>-2015]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Evolution and biological adaptation are myopic =&gt; can trap it </a:t>
            </a:r>
          </a:p>
          <a:p>
            <a:pPr lvl="1"/>
            <a:r>
              <a:rPr lang="en-US" sz="1600" dirty="0" smtClean="0">
                <a:solidFill>
                  <a:srgbClr val="FFC000"/>
                </a:solidFill>
              </a:rPr>
              <a:t>Trap → multiple traps </a:t>
            </a:r>
            <a:r>
              <a:rPr lang="en-US" sz="1600" dirty="0">
                <a:solidFill>
                  <a:srgbClr val="FFC000"/>
                </a:solidFill>
              </a:rPr>
              <a:t>→ </a:t>
            </a:r>
            <a:r>
              <a:rPr lang="en-US" sz="1600" dirty="0" smtClean="0">
                <a:solidFill>
                  <a:srgbClr val="FFC000"/>
                </a:solidFill>
              </a:rPr>
              <a:t>minimize opponents’ expected utility</a:t>
            </a:r>
          </a:p>
          <a:p>
            <a:pPr lvl="1"/>
            <a:r>
              <a:rPr lang="en-US" sz="1600" dirty="0" smtClean="0">
                <a:solidFill>
                  <a:srgbClr val="FFC000"/>
                </a:solidFill>
              </a:rPr>
              <a:t>Recently started studying complexity and algorithms for this </a:t>
            </a:r>
            <a:r>
              <a:rPr lang="en-US" sz="1600" dirty="0" smtClean="0">
                <a:solidFill>
                  <a:schemeClr val="accent2"/>
                </a:solidFill>
              </a:rPr>
              <a:t>[Kroer &amp; Sandholm </a:t>
            </a:r>
            <a:r>
              <a:rPr lang="en-US" sz="1600" i="1" dirty="0" smtClean="0">
                <a:solidFill>
                  <a:schemeClr val="accent2"/>
                </a:solidFill>
              </a:rPr>
              <a:t>IJCAI</a:t>
            </a:r>
            <a:r>
              <a:rPr lang="en-US" sz="1600" dirty="0" smtClean="0">
                <a:solidFill>
                  <a:schemeClr val="accent2"/>
                </a:solidFill>
              </a:rPr>
              <a:t>-15]</a:t>
            </a:r>
          </a:p>
          <a:p>
            <a:endParaRPr lang="en-US" sz="2400" dirty="0"/>
          </a:p>
        </p:txBody>
      </p:sp>
      <p:sp>
        <p:nvSpPr>
          <p:cNvPr id="4" name="Lightning Bolt 3"/>
          <p:cNvSpPr/>
          <p:nvPr/>
        </p:nvSpPr>
        <p:spPr bwMode="auto">
          <a:xfrm>
            <a:off x="1485755" y="3957726"/>
            <a:ext cx="625642" cy="397042"/>
          </a:xfrm>
          <a:prstGeom prst="lightningBolt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1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113749"/>
            <a:ext cx="8440737" cy="51181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/>
              <a:t>Most medical treatment today is myopic</a:t>
            </a:r>
            <a:br>
              <a:rPr lang="en-US" sz="2800" dirty="0" smtClean="0"/>
            </a:br>
            <a:r>
              <a:rPr lang="en-US" sz="2800" dirty="0" smtClean="0"/>
              <a:t>=&gt; Puts </a:t>
            </a:r>
            <a:r>
              <a:rPr lang="en-US" sz="2800" dirty="0" err="1" smtClean="0"/>
              <a:t>treater</a:t>
            </a:r>
            <a:r>
              <a:rPr lang="en-US" sz="2800" dirty="0" smtClean="0"/>
              <a:t> at same disadvantage that opponent has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Algorithms can often solve games better than humans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Speed &amp; automation =&gt; custom plans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Potential to guide medical research</a:t>
            </a:r>
          </a:p>
          <a:p>
            <a:pPr>
              <a:spcAft>
                <a:spcPts val="1800"/>
              </a:spcAft>
            </a:pPr>
            <a:endParaRPr lang="en-US" sz="2800" dirty="0" smtClean="0"/>
          </a:p>
          <a:p>
            <a:pPr>
              <a:spcAft>
                <a:spcPts val="1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658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32" y="2991774"/>
            <a:ext cx="8434136" cy="1362075"/>
          </a:xfrm>
        </p:spPr>
        <p:txBody>
          <a:bodyPr/>
          <a:lstStyle/>
          <a:p>
            <a:pPr algn="ctr"/>
            <a:r>
              <a:rPr lang="en-US" dirty="0" smtClean="0"/>
              <a:t>Categories of </a:t>
            </a:r>
            <a:r>
              <a:rPr lang="en-US" dirty="0" smtClean="0"/>
              <a:t>Application of steering evolution/adaptation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87" y="4428708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19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876"/>
            <a:ext cx="9144000" cy="749300"/>
          </a:xfrm>
        </p:spPr>
        <p:txBody>
          <a:bodyPr/>
          <a:lstStyle/>
          <a:p>
            <a:r>
              <a:rPr lang="en-US" sz="3200" dirty="0" smtClean="0"/>
              <a:t>Battling disease within an individual patient</a:t>
            </a:r>
            <a:br>
              <a:rPr lang="en-US" sz="3200" dirty="0" smtClean="0"/>
            </a:br>
            <a:r>
              <a:rPr lang="en-US" sz="3200" dirty="0" smtClean="0"/>
              <a:t>(viruses, bacteria, cancer, etc., in animals &amp; plants)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10" y="1406650"/>
            <a:ext cx="8628809" cy="4848778"/>
          </a:xfrm>
        </p:spPr>
        <p:txBody>
          <a:bodyPr/>
          <a:lstStyle/>
          <a:p>
            <a:r>
              <a:rPr lang="en-US" sz="2400" dirty="0" smtClean="0"/>
              <a:t>E.g., opponent = HIV</a:t>
            </a:r>
          </a:p>
          <a:p>
            <a:endParaRPr lang="en-US" sz="2400" dirty="0" smtClean="0"/>
          </a:p>
          <a:p>
            <a:r>
              <a:rPr lang="en-US" sz="2400" dirty="0" smtClean="0"/>
              <a:t>Opponent’s actions include evolving </a:t>
            </a:r>
            <a:r>
              <a:rPr lang="en-US" sz="2400" dirty="0"/>
              <a:t>the </a:t>
            </a:r>
            <a:r>
              <a:rPr lang="en-US" sz="2400" dirty="0" smtClean="0"/>
              <a:t>virus pool within patient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Treater’s</a:t>
            </a:r>
            <a:r>
              <a:rPr lang="en-US" sz="2400" dirty="0" smtClean="0"/>
              <a:t> actions include treatments (e.g., drug cocktails) and tests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Could even include </a:t>
            </a:r>
            <a:r>
              <a:rPr lang="en-US" sz="2000" i="1" dirty="0" smtClean="0"/>
              <a:t>de novo </a:t>
            </a:r>
            <a:r>
              <a:rPr lang="en-US" sz="2000" dirty="0" smtClean="0"/>
              <a:t>drugs from large/infinite space</a:t>
            </a:r>
          </a:p>
          <a:p>
            <a:pPr lvl="2"/>
            <a:r>
              <a:rPr lang="en-US" sz="1800" dirty="0" smtClean="0"/>
              <a:t>A </a:t>
            </a:r>
            <a:r>
              <a:rPr lang="en-US" sz="1800" dirty="0"/>
              <a:t>model can be used to predict how well each of the drugs in the cocktails would bind to each mutation at each </a:t>
            </a:r>
            <a:r>
              <a:rPr lang="en-US" sz="1800" dirty="0" smtClean="0"/>
              <a:t>site</a:t>
            </a:r>
          </a:p>
          <a:p>
            <a:endParaRPr lang="en-US" sz="2400" dirty="0" smtClean="0"/>
          </a:p>
          <a:p>
            <a:r>
              <a:rPr lang="en-US" sz="2400" dirty="0" smtClean="0"/>
              <a:t>Wild potential longer-term directions:</a:t>
            </a:r>
          </a:p>
          <a:p>
            <a:pPr lvl="1"/>
            <a:r>
              <a:rPr lang="en-US" sz="2000" dirty="0" smtClean="0"/>
              <a:t>Tattoo sensors that measure state, which affects next action in the plan</a:t>
            </a:r>
          </a:p>
          <a:p>
            <a:pPr lvl="1"/>
            <a:r>
              <a:rPr lang="en-US" sz="2000" dirty="0" smtClean="0"/>
              <a:t>Compiling the plan into DNA cages or hybridization-based logic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755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Battling </a:t>
            </a:r>
            <a:r>
              <a:rPr lang="en-US" sz="4000" dirty="0" smtClean="0"/>
              <a:t>disease in patient population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67" y="1028032"/>
            <a:ext cx="8440737" cy="5509962"/>
          </a:xfrm>
        </p:spPr>
        <p:txBody>
          <a:bodyPr/>
          <a:lstStyle/>
          <a:p>
            <a:r>
              <a:rPr lang="en-US" sz="2800" dirty="0" smtClean="0"/>
              <a:t>E.g., opponent = pandemic</a:t>
            </a:r>
          </a:p>
          <a:p>
            <a:endParaRPr lang="en-US" sz="2800" dirty="0" smtClean="0"/>
          </a:p>
          <a:p>
            <a:r>
              <a:rPr lang="en-US" sz="2800" dirty="0" smtClean="0"/>
              <a:t>Actions of disease at any point in the game:</a:t>
            </a:r>
          </a:p>
          <a:p>
            <a:pPr lvl="1"/>
            <a:r>
              <a:rPr lang="en-US" sz="2400" dirty="0" smtClean="0"/>
              <a:t>Spread of various strands and mutations to different regions/population segments</a:t>
            </a:r>
          </a:p>
          <a:p>
            <a:endParaRPr lang="en-US" sz="2800" dirty="0" smtClean="0"/>
          </a:p>
          <a:p>
            <a:r>
              <a:rPr lang="en-US" sz="2800" dirty="0" smtClean="0"/>
              <a:t>Actions of </a:t>
            </a:r>
            <a:r>
              <a:rPr lang="en-US" sz="2800" dirty="0" err="1" smtClean="0"/>
              <a:t>treater</a:t>
            </a:r>
            <a:r>
              <a:rPr lang="en-US" sz="2800" dirty="0" smtClean="0"/>
              <a:t> </a:t>
            </a:r>
            <a:r>
              <a:rPr lang="en-US" sz="2800" dirty="0"/>
              <a:t>at any point in the </a:t>
            </a:r>
            <a:r>
              <a:rPr lang="en-US" sz="2800" dirty="0" smtClean="0"/>
              <a:t>game:</a:t>
            </a:r>
          </a:p>
          <a:p>
            <a:pPr lvl="1"/>
            <a:r>
              <a:rPr lang="en-US" sz="2400" dirty="0" smtClean="0"/>
              <a:t>Which drug/cocktail/</a:t>
            </a:r>
            <a:r>
              <a:rPr lang="en-US" sz="2400" dirty="0" err="1" smtClean="0"/>
              <a:t>quaranteening</a:t>
            </a:r>
            <a:r>
              <a:rPr lang="en-US" sz="2400" dirty="0" smtClean="0"/>
              <a:t>/tests to use in which part of the population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14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319814"/>
            <a:ext cx="8731250" cy="749300"/>
          </a:xfrm>
        </p:spPr>
        <p:txBody>
          <a:bodyPr/>
          <a:lstStyle/>
          <a:p>
            <a:pPr algn="l"/>
            <a:r>
              <a:rPr lang="en-US" sz="2800" dirty="0" smtClean="0"/>
              <a:t>Some say AI has only been successful </a:t>
            </a:r>
            <a:br>
              <a:rPr lang="en-US" sz="2800" dirty="0" smtClean="0"/>
            </a:br>
            <a:r>
              <a:rPr lang="en-US" sz="2800" dirty="0" smtClean="0"/>
              <a:t>in specific applications </a:t>
            </a:r>
            <a:br>
              <a:rPr lang="en-US" sz="2800" dirty="0" smtClean="0"/>
            </a:br>
            <a:r>
              <a:rPr lang="en-US" sz="2800" dirty="0" smtClean="0"/>
              <a:t>with highly application-specific techniques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 flipV="1">
            <a:off x="3915178" y="714777"/>
            <a:ext cx="682581" cy="64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595032" y="495743"/>
            <a:ext cx="2483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don’t mind too much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 flipV="1">
            <a:off x="6888047" y="1137633"/>
            <a:ext cx="682581" cy="64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617561" y="925132"/>
            <a:ext cx="1031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true</a:t>
            </a:r>
            <a:endParaRPr lang="en-US" dirty="0"/>
          </a:p>
        </p:txBody>
      </p:sp>
      <p:sp>
        <p:nvSpPr>
          <p:cNvPr id="9" name="Trapezoid 8"/>
          <p:cNvSpPr/>
          <p:nvPr/>
        </p:nvSpPr>
        <p:spPr bwMode="auto">
          <a:xfrm>
            <a:off x="3490327" y="3949337"/>
            <a:ext cx="1837142" cy="1510648"/>
          </a:xfrm>
          <a:prstGeom prst="trapezoid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Reasoning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technology</a:t>
            </a:r>
          </a:p>
        </p:txBody>
      </p:sp>
      <p:sp>
        <p:nvSpPr>
          <p:cNvPr id="10" name="Trapezoid 9"/>
          <p:cNvSpPr/>
          <p:nvPr/>
        </p:nvSpPr>
        <p:spPr bwMode="auto">
          <a:xfrm>
            <a:off x="3492508" y="2403559"/>
            <a:ext cx="1837142" cy="1510648"/>
          </a:xfrm>
          <a:prstGeom prst="trapezoid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  <a:sp3d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Application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5101047" y="3931921"/>
            <a:ext cx="672737" cy="65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832508" y="3729062"/>
            <a:ext cx="2794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waist is desirable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03" y="44816"/>
            <a:ext cx="8731250" cy="640976"/>
          </a:xfrm>
        </p:spPr>
        <p:txBody>
          <a:bodyPr/>
          <a:lstStyle/>
          <a:p>
            <a:r>
              <a:rPr lang="en-US" sz="3800" dirty="0" smtClean="0"/>
              <a:t>Steering a patient’s own immune system</a:t>
            </a:r>
            <a:br>
              <a:rPr lang="en-US" sz="3800" dirty="0" smtClean="0"/>
            </a:br>
            <a:r>
              <a:rPr lang="en-US" sz="1800" dirty="0" smtClean="0">
                <a:solidFill>
                  <a:schemeClr val="accent2"/>
                </a:solidFill>
              </a:rPr>
              <a:t>[Kroer &amp; Sandholm </a:t>
            </a:r>
            <a:r>
              <a:rPr lang="en-US" sz="1800" i="1" dirty="0" smtClean="0">
                <a:solidFill>
                  <a:schemeClr val="accent2"/>
                </a:solidFill>
              </a:rPr>
              <a:t>IJCAI</a:t>
            </a:r>
            <a:r>
              <a:rPr lang="en-US" sz="1800" dirty="0" smtClean="0">
                <a:solidFill>
                  <a:schemeClr val="accent2"/>
                </a:solidFill>
              </a:rPr>
              <a:t>-16]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38" y="831273"/>
            <a:ext cx="8958264" cy="2531603"/>
          </a:xfrm>
        </p:spPr>
        <p:txBody>
          <a:bodyPr/>
          <a:lstStyle/>
          <a:p>
            <a:r>
              <a:rPr lang="en-US" sz="1800" dirty="0" smtClean="0"/>
              <a:t>“Opponent” = one’s own T cell population</a:t>
            </a:r>
          </a:p>
          <a:p>
            <a:r>
              <a:rPr lang="en-US" sz="1800" dirty="0" smtClean="0"/>
              <a:t>Tune it to fight </a:t>
            </a:r>
            <a:r>
              <a:rPr lang="en-US" sz="1800" dirty="0">
                <a:solidFill>
                  <a:srgbClr val="FFC000"/>
                </a:solidFill>
              </a:rPr>
              <a:t>autoimmune diabetes, cancer</a:t>
            </a:r>
            <a:r>
              <a:rPr lang="en-US" sz="1800" dirty="0" smtClean="0">
                <a:solidFill>
                  <a:srgbClr val="FFC000"/>
                </a:solidFill>
              </a:rPr>
              <a:t>,</a:t>
            </a:r>
            <a:r>
              <a:rPr lang="en-US" sz="1800" dirty="0" smtClean="0"/>
              <a:t> IBD, infection, allergies, …</a:t>
            </a:r>
          </a:p>
          <a:p>
            <a:r>
              <a:rPr lang="en-US" sz="1800" dirty="0" smtClean="0"/>
              <a:t>Actions of </a:t>
            </a:r>
            <a:r>
              <a:rPr lang="en-US" sz="1800" dirty="0" err="1" smtClean="0"/>
              <a:t>treater</a:t>
            </a:r>
            <a:r>
              <a:rPr lang="en-US" sz="1800" dirty="0" smtClean="0"/>
              <a:t> at any point in the game:</a:t>
            </a:r>
          </a:p>
          <a:p>
            <a:pPr lvl="1"/>
            <a:r>
              <a:rPr lang="en-US" sz="1600" dirty="0" smtClean="0">
                <a:solidFill>
                  <a:srgbClr val="FFC000"/>
                </a:solidFill>
              </a:rPr>
              <a:t>Block </a:t>
            </a:r>
            <a:r>
              <a:rPr lang="en-US" sz="1600" dirty="0">
                <a:solidFill>
                  <a:srgbClr val="FFC000"/>
                </a:solidFill>
              </a:rPr>
              <a:t>cytokine receptor </a:t>
            </a:r>
            <a:r>
              <a:rPr lang="en-US" sz="1600" dirty="0" smtClean="0">
                <a:solidFill>
                  <a:srgbClr val="FFC000"/>
                </a:solidFill>
              </a:rPr>
              <a:t>signaling</a:t>
            </a:r>
          </a:p>
          <a:p>
            <a:pPr lvl="1"/>
            <a:r>
              <a:rPr lang="en-US" sz="1600" dirty="0" smtClean="0">
                <a:solidFill>
                  <a:srgbClr val="FFC000"/>
                </a:solidFill>
              </a:rPr>
              <a:t>Add or remove cytokines</a:t>
            </a:r>
          </a:p>
          <a:p>
            <a:pPr lvl="1"/>
            <a:r>
              <a:rPr lang="en-US" sz="1600" dirty="0" smtClean="0"/>
              <a:t>Alter </a:t>
            </a:r>
            <a:r>
              <a:rPr lang="en-US" sz="1600" dirty="0"/>
              <a:t>transcription factor </a:t>
            </a:r>
            <a:r>
              <a:rPr lang="en-US" sz="1600" dirty="0" smtClean="0"/>
              <a:t>expression</a:t>
            </a:r>
          </a:p>
          <a:p>
            <a:pPr lvl="1"/>
            <a:r>
              <a:rPr lang="en-US" sz="1600" dirty="0" smtClean="0"/>
              <a:t>Reversible </a:t>
            </a:r>
            <a:r>
              <a:rPr lang="en-US" sz="1600" dirty="0"/>
              <a:t>antisense translational </a:t>
            </a:r>
            <a:r>
              <a:rPr lang="en-US" sz="1600" dirty="0" smtClean="0"/>
              <a:t>repression</a:t>
            </a:r>
          </a:p>
          <a:p>
            <a:pPr lvl="1"/>
            <a:r>
              <a:rPr lang="en-US" sz="1600" dirty="0" smtClean="0"/>
              <a:t>Can be done in combinations and for different durations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6" y="3476056"/>
            <a:ext cx="1795070" cy="100973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flipV="1">
            <a:off x="2065454" y="3539993"/>
            <a:ext cx="3661985" cy="81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2065454" y="4379476"/>
            <a:ext cx="1702732" cy="20642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4833683" y="4608254"/>
            <a:ext cx="92872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55" name="Group 54"/>
          <p:cNvGrpSpPr/>
          <p:nvPr/>
        </p:nvGrpSpPr>
        <p:grpSpPr>
          <a:xfrm>
            <a:off x="3196757" y="3921418"/>
            <a:ext cx="1835434" cy="2722375"/>
            <a:chOff x="3196757" y="3921418"/>
            <a:chExt cx="1835434" cy="2722375"/>
          </a:xfrm>
        </p:grpSpPr>
        <p:pic>
          <p:nvPicPr>
            <p:cNvPr id="1027" name="Picture 3" descr="C:\Users\sandholm\AppData\Local\Microsoft\Windows\Temporary Internet Files\Content.IE5\JI9WQ91X\green-funnel-md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757" y="4678387"/>
              <a:ext cx="1835434" cy="1635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3634567" y="3921418"/>
              <a:ext cx="962995" cy="1053881"/>
              <a:chOff x="5336109" y="2374844"/>
              <a:chExt cx="3112479" cy="3406230"/>
            </a:xfrm>
          </p:grpSpPr>
          <p:sp>
            <p:nvSpPr>
              <p:cNvPr id="7" name="Line 1"/>
              <p:cNvSpPr>
                <a:spLocks noChangeShapeType="1"/>
              </p:cNvSpPr>
              <p:nvPr/>
            </p:nvSpPr>
            <p:spPr bwMode="auto">
              <a:xfrm rot="10800000" flipH="1">
                <a:off x="6574638" y="5532624"/>
                <a:ext cx="174472" cy="2484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" name="Line 2"/>
              <p:cNvSpPr>
                <a:spLocks noChangeShapeType="1"/>
              </p:cNvSpPr>
              <p:nvPr/>
            </p:nvSpPr>
            <p:spPr bwMode="auto">
              <a:xfrm rot="10800000">
                <a:off x="6908502" y="5588552"/>
                <a:ext cx="1077" cy="1925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" name="Line 3"/>
              <p:cNvSpPr>
                <a:spLocks noChangeShapeType="1"/>
              </p:cNvSpPr>
              <p:nvPr/>
            </p:nvSpPr>
            <p:spPr bwMode="auto">
              <a:xfrm rot="10800000">
                <a:off x="8179342" y="4611963"/>
                <a:ext cx="269246" cy="345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rot="10800000" flipH="1">
                <a:off x="8045796" y="4676496"/>
                <a:ext cx="0" cy="4603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rot="10800000" flipH="1">
                <a:off x="5336109" y="4611963"/>
                <a:ext cx="275707" cy="345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rot="10800000" flipH="1">
                <a:off x="5771210" y="4667891"/>
                <a:ext cx="0" cy="4603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rot="10800000" flipH="1">
                <a:off x="6473402" y="4594755"/>
                <a:ext cx="275707" cy="345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rot="10800000" flipH="1">
                <a:off x="6908503" y="4659287"/>
                <a:ext cx="0" cy="4603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rot="10800000">
                <a:off x="8179342" y="3682698"/>
                <a:ext cx="269246" cy="345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8045796" y="3747230"/>
                <a:ext cx="0" cy="4603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5336109" y="3691302"/>
                <a:ext cx="275707" cy="345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rot="10800000" flipH="1">
                <a:off x="5771210" y="3747230"/>
                <a:ext cx="0" cy="4603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6908503" y="3747230"/>
                <a:ext cx="0" cy="4603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5935988" y="2732998"/>
                <a:ext cx="779735" cy="64747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6908503" y="2843778"/>
                <a:ext cx="0" cy="44527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rot="10800000">
                <a:off x="7080820" y="2723318"/>
                <a:ext cx="780812" cy="6679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AutoShape 18"/>
              <p:cNvSpPr>
                <a:spLocks/>
              </p:cNvSpPr>
              <p:nvPr/>
            </p:nvSpPr>
            <p:spPr bwMode="auto">
              <a:xfrm>
                <a:off x="6504634" y="3166440"/>
                <a:ext cx="1921336" cy="722762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32941"/>
                </a:schemeClr>
              </a:solidFill>
              <a:ln w="25400">
                <a:solidFill>
                  <a:schemeClr val="tx1">
                    <a:alpha val="32941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AutoShape 19"/>
              <p:cNvSpPr>
                <a:spLocks/>
              </p:cNvSpPr>
              <p:nvPr/>
            </p:nvSpPr>
            <p:spPr bwMode="auto">
              <a:xfrm>
                <a:off x="5367341" y="4069892"/>
                <a:ext cx="1921336" cy="722762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32941"/>
                </a:schemeClr>
              </a:solidFill>
              <a:ln w="25400">
                <a:solidFill>
                  <a:schemeClr val="tx1">
                    <a:alpha val="32941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Rectangle 26"/>
              <p:cNvSpPr>
                <a:spLocks/>
              </p:cNvSpPr>
              <p:nvPr/>
            </p:nvSpPr>
            <p:spPr bwMode="auto">
              <a:xfrm>
                <a:off x="6726982" y="2901261"/>
                <a:ext cx="6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>
                <a:spLocks/>
              </p:cNvSpPr>
              <p:nvPr/>
            </p:nvSpPr>
            <p:spPr bwMode="auto">
              <a:xfrm>
                <a:off x="5531042" y="3286900"/>
                <a:ext cx="473872" cy="473237"/>
              </a:xfrm>
              <a:prstGeom prst="ellipse">
                <a:avLst/>
              </a:prstGeom>
              <a:gradFill rotWithShape="0">
                <a:gsLst>
                  <a:gs pos="0">
                    <a:srgbClr val="FF0017"/>
                  </a:gs>
                  <a:gs pos="100000">
                    <a:srgbClr val="FFFFFF"/>
                  </a:gs>
                </a:gsLst>
                <a:lin ang="228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Oval 29"/>
              <p:cNvSpPr>
                <a:spLocks/>
              </p:cNvSpPr>
              <p:nvPr/>
            </p:nvSpPr>
            <p:spPr bwMode="auto">
              <a:xfrm>
                <a:off x="6668336" y="3286900"/>
                <a:ext cx="473872" cy="473237"/>
              </a:xfrm>
              <a:prstGeom prst="ellipse">
                <a:avLst/>
              </a:prstGeom>
              <a:gradFill rotWithShape="0">
                <a:gsLst>
                  <a:gs pos="0">
                    <a:srgbClr val="FF0017"/>
                  </a:gs>
                  <a:gs pos="100000">
                    <a:srgbClr val="FFFFFF"/>
                  </a:gs>
                </a:gsLst>
                <a:lin ang="228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Oval 30"/>
              <p:cNvSpPr>
                <a:spLocks/>
              </p:cNvSpPr>
              <p:nvPr/>
            </p:nvSpPr>
            <p:spPr bwMode="auto">
              <a:xfrm>
                <a:off x="7805629" y="3286900"/>
                <a:ext cx="473872" cy="473237"/>
              </a:xfrm>
              <a:prstGeom prst="ellipse">
                <a:avLst/>
              </a:prstGeom>
              <a:gradFill rotWithShape="0">
                <a:gsLst>
                  <a:gs pos="0">
                    <a:srgbClr val="FF0017"/>
                  </a:gs>
                  <a:gs pos="100000">
                    <a:srgbClr val="FFFFFF"/>
                  </a:gs>
                </a:gsLst>
                <a:lin ang="228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Oval 31"/>
              <p:cNvSpPr>
                <a:spLocks/>
              </p:cNvSpPr>
              <p:nvPr/>
            </p:nvSpPr>
            <p:spPr bwMode="auto">
              <a:xfrm>
                <a:off x="6668336" y="2374844"/>
                <a:ext cx="473872" cy="47323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Oval 32"/>
              <p:cNvSpPr>
                <a:spLocks/>
              </p:cNvSpPr>
              <p:nvPr/>
            </p:nvSpPr>
            <p:spPr bwMode="auto">
              <a:xfrm>
                <a:off x="5531042" y="4198957"/>
                <a:ext cx="473872" cy="473237"/>
              </a:xfrm>
              <a:prstGeom prst="ellipse">
                <a:avLst/>
              </a:prstGeom>
              <a:gradFill rotWithShape="0">
                <a:gsLst>
                  <a:gs pos="0">
                    <a:srgbClr val="1400FE"/>
                  </a:gs>
                  <a:gs pos="100000">
                    <a:srgbClr val="FFFFFF"/>
                  </a:gs>
                </a:gsLst>
                <a:lin ang="228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Oval 33"/>
              <p:cNvSpPr>
                <a:spLocks/>
              </p:cNvSpPr>
              <p:nvPr/>
            </p:nvSpPr>
            <p:spPr bwMode="auto">
              <a:xfrm>
                <a:off x="6668336" y="4198957"/>
                <a:ext cx="473872" cy="473237"/>
              </a:xfrm>
              <a:prstGeom prst="ellipse">
                <a:avLst/>
              </a:prstGeom>
              <a:gradFill rotWithShape="0">
                <a:gsLst>
                  <a:gs pos="0">
                    <a:srgbClr val="1400FE"/>
                  </a:gs>
                  <a:gs pos="100000">
                    <a:srgbClr val="FFFFFF"/>
                  </a:gs>
                </a:gsLst>
                <a:lin ang="228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Oval 34"/>
              <p:cNvSpPr>
                <a:spLocks/>
              </p:cNvSpPr>
              <p:nvPr/>
            </p:nvSpPr>
            <p:spPr bwMode="auto">
              <a:xfrm>
                <a:off x="6668336" y="5119617"/>
                <a:ext cx="473872" cy="473237"/>
              </a:xfrm>
              <a:prstGeom prst="ellipse">
                <a:avLst/>
              </a:prstGeom>
              <a:gradFill rotWithShape="0">
                <a:gsLst>
                  <a:gs pos="0">
                    <a:srgbClr val="FF0017"/>
                  </a:gs>
                  <a:gs pos="100000">
                    <a:srgbClr val="FFFFFF"/>
                  </a:gs>
                </a:gsLst>
                <a:lin ang="228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Oval 35"/>
              <p:cNvSpPr>
                <a:spLocks/>
              </p:cNvSpPr>
              <p:nvPr/>
            </p:nvSpPr>
            <p:spPr bwMode="auto">
              <a:xfrm>
                <a:off x="7805629" y="4198957"/>
                <a:ext cx="473872" cy="47323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 rot="10800000">
                <a:off x="7067897" y="3682698"/>
                <a:ext cx="269246" cy="345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5pPr>
                <a:lvl6pPr marL="22860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6pPr>
                <a:lvl7pPr marL="27432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7pPr>
                <a:lvl8pPr marL="32004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8pPr>
                <a:lvl9pPr marL="3657600" algn="l" defTabSz="914400" rtl="0" eaLnBrk="1" latinLnBrk="0" hangingPunct="1">
                  <a:defRPr sz="4200" kern="1200">
                    <a:solidFill>
                      <a:srgbClr val="000000"/>
                    </a:solidFill>
                    <a:latin typeface="Helvetica Neue Light" pitchFamily="-84" charset="0"/>
                    <a:ea typeface="ヒラギノ角ゴ ProN W3" pitchFamily="-84" charset="-128"/>
                    <a:cs typeface="+mn-cs"/>
                    <a:sym typeface="Helvetica Neue Light" pitchFamily="-84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808983" y="6243683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Plan</a:t>
              </a:r>
              <a:endParaRPr lang="en-US" dirty="0"/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859" y="5147984"/>
              <a:ext cx="546100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10" y="2983033"/>
            <a:ext cx="3272191" cy="363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 flipV="1">
            <a:off x="4472940" y="5707966"/>
            <a:ext cx="1246942" cy="7357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2012946" y="3771570"/>
            <a:ext cx="1330889" cy="6456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330096" y="3816255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59</a:t>
            </a:r>
            <a:r>
              <a:rPr lang="en-US" dirty="0" smtClean="0"/>
              <a:t> states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012946" y="3751690"/>
            <a:ext cx="37144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815185" y="2716667"/>
            <a:ext cx="3195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[</a:t>
            </a:r>
            <a:r>
              <a:rPr lang="en-US" sz="1200" dirty="0" err="1" smtClean="0">
                <a:solidFill>
                  <a:schemeClr val="accent2"/>
                </a:solidFill>
              </a:rPr>
              <a:t>Miskov-Zivanov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et al. </a:t>
            </a:r>
            <a:r>
              <a:rPr lang="en-US" sz="1200" dirty="0" smtClean="0">
                <a:solidFill>
                  <a:schemeClr val="accent2"/>
                </a:solidFill>
              </a:rPr>
              <a:t>2013; Hawse </a:t>
            </a:r>
            <a:r>
              <a:rPr lang="en-US" sz="1200" dirty="0">
                <a:solidFill>
                  <a:schemeClr val="accent2"/>
                </a:solidFill>
              </a:rPr>
              <a:t>et al. </a:t>
            </a:r>
            <a:r>
              <a:rPr lang="en-US" sz="1200" dirty="0" smtClean="0">
                <a:solidFill>
                  <a:schemeClr val="accent2"/>
                </a:solidFill>
              </a:rPr>
              <a:t>2015</a:t>
            </a:r>
            <a:r>
              <a:rPr lang="en-US" sz="1200" dirty="0">
                <a:solidFill>
                  <a:schemeClr val="accent2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17167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644" y="407377"/>
            <a:ext cx="8731250" cy="749300"/>
          </a:xfrm>
        </p:spPr>
        <p:txBody>
          <a:bodyPr/>
          <a:lstStyle/>
          <a:p>
            <a:r>
              <a:rPr lang="en-US" dirty="0" smtClean="0"/>
              <a:t>Results (</a:t>
            </a:r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generating regulatory T cells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85" y="2171700"/>
            <a:ext cx="7856310" cy="259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27" y="2562726"/>
            <a:ext cx="1251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Expected</a:t>
            </a:r>
          </a:p>
          <a:p>
            <a:pPr algn="l"/>
            <a:r>
              <a:rPr lang="en-US" dirty="0" smtClean="0">
                <a:solidFill>
                  <a:srgbClr val="FFC000"/>
                </a:solidFill>
              </a:rPr>
              <a:t>value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of the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plan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274" y="4856748"/>
            <a:ext cx="405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Iterations of our planning algorithm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3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699" y="1092933"/>
            <a:ext cx="8841938" cy="5118100"/>
          </a:xfrm>
        </p:spPr>
        <p:txBody>
          <a:bodyPr/>
          <a:lstStyle/>
          <a:p>
            <a:r>
              <a:rPr lang="en-US" sz="2800" dirty="0" smtClean="0"/>
              <a:t>AI planning (UCT in this case) to construct a sequential treatment plan</a:t>
            </a:r>
          </a:p>
          <a:p>
            <a:pPr lvl="1"/>
            <a:r>
              <a:rPr lang="en-US" sz="2400" dirty="0" smtClean="0"/>
              <a:t>Calls an off-the-shelf biological simulation tool </a:t>
            </a:r>
            <a:r>
              <a:rPr lang="en-US" sz="2400" dirty="0"/>
              <a:t>as the opponent </a:t>
            </a:r>
            <a:r>
              <a:rPr lang="en-US" sz="2400" dirty="0" smtClean="0"/>
              <a:t>model 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/>
              <a:t>leading T cell simulator </a:t>
            </a:r>
            <a:r>
              <a:rPr lang="en-US" sz="2000" dirty="0" smtClean="0"/>
              <a:t>[Hawse et al. 2015] available in </a:t>
            </a:r>
            <a:r>
              <a:rPr lang="en-US" sz="2000" dirty="0" err="1" smtClean="0"/>
              <a:t>BioNetGen</a:t>
            </a:r>
            <a:r>
              <a:rPr lang="en-US" sz="2000" dirty="0" smtClean="0"/>
              <a:t> </a:t>
            </a:r>
          </a:p>
          <a:p>
            <a:r>
              <a:rPr lang="en-US" sz="2800" dirty="0" smtClean="0"/>
              <a:t>Two </a:t>
            </a:r>
            <a:r>
              <a:rPr lang="en-US" sz="2800" dirty="0"/>
              <a:t>alternate </a:t>
            </a:r>
            <a:r>
              <a:rPr lang="en-US" sz="2800" dirty="0" smtClean="0"/>
              <a:t>goals:</a:t>
            </a:r>
          </a:p>
          <a:p>
            <a:pPr lvl="1"/>
            <a:r>
              <a:rPr lang="en-US" sz="2400" dirty="0" smtClean="0"/>
              <a:t>Developing regulatory </a:t>
            </a:r>
            <a:r>
              <a:rPr lang="en-US" sz="2400" dirty="0"/>
              <a:t>T </a:t>
            </a:r>
            <a:r>
              <a:rPr lang="en-US" sz="2400" dirty="0" smtClean="0"/>
              <a:t>cells (prevents autoimmune disease)</a:t>
            </a:r>
          </a:p>
          <a:p>
            <a:pPr lvl="1"/>
            <a:r>
              <a:rPr lang="en-US" sz="2400" dirty="0"/>
              <a:t>Developing effector </a:t>
            </a:r>
            <a:r>
              <a:rPr lang="en-US" sz="2400" dirty="0" smtClean="0"/>
              <a:t>T cells (helps cancer survival)</a:t>
            </a:r>
          </a:p>
          <a:p>
            <a:r>
              <a:rPr lang="en-US" sz="2800" dirty="0" smtClean="0"/>
              <a:t>Conclusions:</a:t>
            </a:r>
          </a:p>
          <a:p>
            <a:pPr lvl="1"/>
            <a:r>
              <a:rPr lang="en-US" sz="2400" dirty="0" smtClean="0"/>
              <a:t>Current pathway models and simulators suffice to support beneficial treatment planning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equential treatment plans are significantly better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997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Action choices (in </a:t>
            </a:r>
            <a:r>
              <a:rPr lang="en-US" sz="4000" smtClean="0"/>
              <a:t>the experiment) whenever </a:t>
            </a:r>
            <a:r>
              <a:rPr lang="en-US" sz="4000" dirty="0" smtClean="0"/>
              <a:t>we can 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combination of: </a:t>
            </a:r>
          </a:p>
          <a:p>
            <a:pPr lvl="1"/>
            <a:r>
              <a:rPr lang="en-US" dirty="0" smtClean="0"/>
              <a:t>TCR: high/low/none</a:t>
            </a:r>
          </a:p>
          <a:p>
            <a:pPr lvl="1"/>
            <a:r>
              <a:rPr lang="en-US" dirty="0" smtClean="0"/>
              <a:t>CD28: high/low/none</a:t>
            </a:r>
          </a:p>
          <a:p>
            <a:pPr lvl="1"/>
            <a:r>
              <a:rPr lang="en-US" dirty="0" smtClean="0"/>
              <a:t>TGF</a:t>
            </a:r>
            <a:r>
              <a:rPr lang="el-GR" dirty="0" smtClean="0"/>
              <a:t>β</a:t>
            </a:r>
            <a:r>
              <a:rPr lang="en-US" dirty="0" smtClean="0"/>
              <a:t>: activate/inhibit/none</a:t>
            </a:r>
          </a:p>
          <a:p>
            <a:pPr lvl="1"/>
            <a:r>
              <a:rPr lang="en-US" dirty="0" smtClean="0"/>
              <a:t>IL-2: activate/inhibit/none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99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measurement (abstraction)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9" y="1330325"/>
            <a:ext cx="8447274" cy="5118100"/>
          </a:xfrm>
        </p:spPr>
        <p:txBody>
          <a:bodyPr/>
          <a:lstStyle/>
          <a:p>
            <a:r>
              <a:rPr lang="en-US" dirty="0" smtClean="0"/>
              <a:t>Values </a:t>
            </a:r>
            <a:r>
              <a:rPr lang="en-US" dirty="0"/>
              <a:t>of two </a:t>
            </a:r>
            <a:r>
              <a:rPr lang="en-US" dirty="0" smtClean="0"/>
              <a:t>proteins</a:t>
            </a:r>
            <a:r>
              <a:rPr lang="en-US" dirty="0"/>
              <a:t>: FOXP3 and </a:t>
            </a:r>
            <a:r>
              <a:rPr lang="en-US" dirty="0" smtClean="0"/>
              <a:t>IL-2</a:t>
            </a:r>
          </a:p>
          <a:p>
            <a:r>
              <a:rPr lang="en-US" dirty="0" smtClean="0"/>
              <a:t>Chosen </a:t>
            </a:r>
            <a:r>
              <a:rPr lang="en-US" dirty="0"/>
              <a:t>because they are relevant to the value </a:t>
            </a:r>
            <a:r>
              <a:rPr lang="en-US" dirty="0" smtClean="0"/>
              <a:t>function for </a:t>
            </a:r>
            <a:r>
              <a:rPr lang="en-US" dirty="0"/>
              <a:t>both types of cells that we </a:t>
            </a:r>
            <a:r>
              <a:rPr lang="en-US" dirty="0" smtClean="0"/>
              <a:t>consider</a:t>
            </a:r>
          </a:p>
          <a:p>
            <a:r>
              <a:rPr lang="en-US" dirty="0" smtClean="0"/>
              <a:t>Measuring state </a:t>
            </a:r>
            <a:r>
              <a:rPr lang="en-US" dirty="0"/>
              <a:t>of </a:t>
            </a:r>
            <a:r>
              <a:rPr lang="en-US" dirty="0" smtClean="0"/>
              <a:t>additional proteins may </a:t>
            </a:r>
            <a:r>
              <a:rPr lang="en-US" dirty="0"/>
              <a:t>lead to </a:t>
            </a:r>
            <a:r>
              <a:rPr lang="en-US" dirty="0" smtClean="0"/>
              <a:t>even more interesting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32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functions for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64" y="1007984"/>
            <a:ext cx="8440737" cy="5118100"/>
          </a:xfrm>
        </p:spPr>
        <p:txBody>
          <a:bodyPr/>
          <a:lstStyle/>
          <a:p>
            <a:r>
              <a:rPr lang="en-US" dirty="0" smtClean="0"/>
              <a:t>Regulatory cells experiment: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Effector cells experiment: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81" y="1610126"/>
            <a:ext cx="5549327" cy="22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81" y="4537130"/>
            <a:ext cx="5549327" cy="199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54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7" y="3314946"/>
            <a:ext cx="2630797" cy="531755"/>
          </a:xfrm>
        </p:spPr>
        <p:txBody>
          <a:bodyPr/>
          <a:lstStyle/>
          <a:p>
            <a:pPr algn="l"/>
            <a:r>
              <a:rPr lang="en-US" sz="3200" dirty="0" smtClean="0"/>
              <a:t>Experimental </a:t>
            </a:r>
            <a:br>
              <a:rPr lang="en-US" sz="3200" dirty="0" smtClean="0"/>
            </a:br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00" y="178975"/>
            <a:ext cx="6250658" cy="318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00" y="3432261"/>
            <a:ext cx="6250658" cy="329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49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Applications beyond battling diseases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4" y="1106905"/>
            <a:ext cx="8837195" cy="5341520"/>
          </a:xfrm>
        </p:spPr>
        <p:txBody>
          <a:bodyPr/>
          <a:lstStyle/>
          <a:p>
            <a:r>
              <a:rPr lang="en-US" dirty="0" smtClean="0"/>
              <a:t>Cell population differentiation or even repurposing</a:t>
            </a:r>
          </a:p>
          <a:p>
            <a:pPr lvl="1"/>
            <a:r>
              <a:rPr lang="en-US" dirty="0" smtClean="0"/>
              <a:t>Could one evolve</a:t>
            </a:r>
          </a:p>
          <a:p>
            <a:pPr lvl="2"/>
            <a:r>
              <a:rPr lang="en-US" dirty="0" smtClean="0"/>
              <a:t>a blood cell into a liver cell</a:t>
            </a:r>
          </a:p>
          <a:p>
            <a:pPr lvl="2"/>
            <a:r>
              <a:rPr lang="en-US" dirty="0" smtClean="0"/>
              <a:t>a cancer cell (e.g., T47D) into an M1 macrophage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Could one grow a missing organ or limb?</a:t>
            </a:r>
          </a:p>
          <a:p>
            <a:endParaRPr lang="en-US" dirty="0" smtClean="0"/>
          </a:p>
          <a:p>
            <a:r>
              <a:rPr lang="en-US" dirty="0" smtClean="0"/>
              <a:t>Synthetic biology</a:t>
            </a:r>
          </a:p>
          <a:p>
            <a:pPr lvl="1"/>
            <a:r>
              <a:rPr lang="en-US" dirty="0" smtClean="0"/>
              <a:t>Evolve bacteria that eat toxins or biofilms without introducing foreign genetic material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16305"/>
            <a:ext cx="8731250" cy="749300"/>
          </a:xfrm>
        </p:spPr>
        <p:txBody>
          <a:bodyPr/>
          <a:lstStyle/>
          <a:p>
            <a:r>
              <a:rPr lang="en-US" sz="4000" dirty="0" smtClean="0"/>
              <a:t>Tackling questions in natural science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78" y="1010658"/>
            <a:ext cx="8685076" cy="5594183"/>
          </a:xfrm>
        </p:spPr>
        <p:txBody>
          <a:bodyPr/>
          <a:lstStyle/>
          <a:p>
            <a:r>
              <a:rPr lang="en-US" sz="2800" dirty="0" smtClean="0"/>
              <a:t>Enables </a:t>
            </a:r>
            <a:r>
              <a:rPr lang="en-US" sz="2800" dirty="0"/>
              <a:t>one to </a:t>
            </a:r>
            <a:r>
              <a:rPr lang="en-US" sz="2800" dirty="0" smtClean="0"/>
              <a:t>formalize and </a:t>
            </a:r>
            <a:r>
              <a:rPr lang="en-US" sz="2800" dirty="0"/>
              <a:t>potentially answer fundamental questions in </a:t>
            </a:r>
            <a:r>
              <a:rPr lang="en-US" sz="2800" dirty="0" smtClean="0"/>
              <a:t>natural science</a:t>
            </a:r>
          </a:p>
          <a:p>
            <a:pPr lvl="1"/>
            <a:r>
              <a:rPr lang="en-US" sz="2400" dirty="0" smtClean="0"/>
              <a:t>Can a </a:t>
            </a:r>
            <a:r>
              <a:rPr lang="en-US" sz="2400" dirty="0"/>
              <a:t>certain kind of cell be </a:t>
            </a:r>
            <a:r>
              <a:rPr lang="en-US" sz="2400" dirty="0" smtClean="0"/>
              <a:t>transformed into </a:t>
            </a:r>
            <a:r>
              <a:rPr lang="en-US" sz="2400" dirty="0"/>
              <a:t>a certain other kind of cell using </a:t>
            </a:r>
            <a:r>
              <a:rPr lang="en-US" sz="2400" dirty="0" smtClean="0"/>
              <a:t>evolutionary pressures </a:t>
            </a:r>
            <a:r>
              <a:rPr lang="en-US" sz="2400" dirty="0"/>
              <a:t>using a given set of </a:t>
            </a:r>
            <a:r>
              <a:rPr lang="en-US" sz="2400" dirty="0" smtClean="0"/>
              <a:t>manipulations and measurements?</a:t>
            </a:r>
          </a:p>
          <a:p>
            <a:pPr lvl="1"/>
            <a:r>
              <a:rPr lang="en-US" sz="2400" dirty="0" smtClean="0"/>
              <a:t>How much more </a:t>
            </a:r>
            <a:r>
              <a:rPr lang="en-US" sz="2400" dirty="0"/>
              <a:t>power do </a:t>
            </a:r>
            <a:r>
              <a:rPr lang="en-US" sz="2400" dirty="0" smtClean="0"/>
              <a:t>multi-step </a:t>
            </a:r>
            <a:r>
              <a:rPr lang="en-US" sz="2400" dirty="0"/>
              <a:t>treatment plans offer? </a:t>
            </a:r>
            <a:endParaRPr lang="en-US" sz="2400" dirty="0" smtClean="0"/>
          </a:p>
          <a:p>
            <a:pPr lvl="1"/>
            <a:r>
              <a:rPr lang="en-US" sz="2400" dirty="0" smtClean="0"/>
              <a:t>Does there exist </a:t>
            </a:r>
            <a:r>
              <a:rPr lang="en-US" sz="2400" dirty="0"/>
              <a:t>a strategy </a:t>
            </a:r>
            <a:r>
              <a:rPr lang="en-US" sz="2400" dirty="0" smtClean="0"/>
              <a:t>that </a:t>
            </a:r>
            <a:r>
              <a:rPr lang="en-US" sz="2400" dirty="0"/>
              <a:t>will destroy a given diverse </a:t>
            </a:r>
            <a:r>
              <a:rPr lang="en-US" sz="2400" dirty="0" smtClean="0"/>
              <a:t>cell </a:t>
            </a:r>
            <a:r>
              <a:rPr lang="en-US" sz="2400" dirty="0"/>
              <a:t>population (e.g., cancer) </a:t>
            </a:r>
            <a:r>
              <a:rPr lang="en-US" sz="2400" dirty="0" smtClean="0"/>
              <a:t>in </a:t>
            </a:r>
            <a:r>
              <a:rPr lang="en-US" sz="2400" dirty="0"/>
              <a:t>a way that leaves no </a:t>
            </a:r>
            <a:r>
              <a:rPr lang="en-US" sz="2400" dirty="0" err="1"/>
              <a:t>persistors</a:t>
            </a:r>
            <a:r>
              <a:rPr lang="en-US" sz="2400" dirty="0"/>
              <a:t>?</a:t>
            </a:r>
          </a:p>
          <a:p>
            <a:r>
              <a:rPr lang="en-US" sz="2800" dirty="0"/>
              <a:t>What is inherently </a:t>
            </a:r>
            <a:r>
              <a:rPr lang="en-US" sz="2800" dirty="0" smtClean="0"/>
              <a:t>(</a:t>
            </a:r>
            <a:r>
              <a:rPr lang="en-US" sz="2800" dirty="0" err="1" smtClean="0"/>
              <a:t>im</a:t>
            </a:r>
            <a:r>
              <a:rPr lang="en-US" sz="2800" dirty="0" smtClean="0"/>
              <a:t>)possible </a:t>
            </a:r>
            <a:r>
              <a:rPr lang="en-US" sz="2800" dirty="0"/>
              <a:t>to achieve via </a:t>
            </a:r>
            <a:r>
              <a:rPr lang="en-US" sz="2800" dirty="0" smtClean="0"/>
              <a:t>adaptation? Via evolution?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34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112" y="2274366"/>
            <a:ext cx="8731250" cy="7493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Another Exciting Application </a:t>
            </a:r>
            <a:r>
              <a:rPr lang="en-US" dirty="0">
                <a:solidFill>
                  <a:schemeClr val="bg1"/>
                </a:solidFill>
              </a:rPr>
              <a:t>of AI Control in </a:t>
            </a:r>
            <a:r>
              <a:rPr lang="en-US" dirty="0" smtClean="0">
                <a:solidFill>
                  <a:schemeClr val="bg1"/>
                </a:solidFill>
              </a:rPr>
              <a:t>Medicine: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tx1">
                    <a:lumMod val="90000"/>
                  </a:schemeClr>
                </a:solidFill>
              </a:rPr>
              <a:t>Kidney Exchange</a:t>
            </a:r>
            <a:endParaRPr lang="en-US" dirty="0">
              <a:solidFill>
                <a:schemeClr val="tx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10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make the waist too narrow!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210613"/>
            <a:ext cx="8440737" cy="5237811"/>
          </a:xfrm>
        </p:spPr>
        <p:txBody>
          <a:bodyPr/>
          <a:lstStyle/>
          <a:p>
            <a:r>
              <a:rPr lang="en-US" sz="2800" dirty="0" smtClean="0"/>
              <a:t>Use data if it exists (priors / extra inputs) </a:t>
            </a:r>
          </a:p>
          <a:p>
            <a:r>
              <a:rPr lang="en-US" sz="2800" dirty="0" smtClean="0"/>
              <a:t>Unlike in some current practice and in competitive analysis of algorithms</a:t>
            </a:r>
          </a:p>
          <a:p>
            <a:r>
              <a:rPr lang="en-US" sz="2800" dirty="0" smtClean="0"/>
              <a:t>E.g., revenue-maximizing or cost-minimizing auction/pricing design</a:t>
            </a:r>
          </a:p>
          <a:p>
            <a:pPr lvl="1"/>
            <a:r>
              <a:rPr lang="en-US" sz="2400" dirty="0" smtClean="0"/>
              <a:t>Wilson doctrine </a:t>
            </a:r>
            <a:r>
              <a:rPr lang="en-US" sz="2400" i="1" dirty="0" smtClean="0"/>
              <a:t>versus</a:t>
            </a:r>
            <a:r>
              <a:rPr lang="en-US" sz="2400" dirty="0" smtClean="0"/>
              <a:t> automated mechanism design</a:t>
            </a:r>
          </a:p>
          <a:p>
            <a:pPr lvl="2"/>
            <a:r>
              <a:rPr lang="en-US" sz="2000" dirty="0" smtClean="0"/>
              <a:t>Combinatorial auctions</a:t>
            </a:r>
          </a:p>
          <a:p>
            <a:pPr lvl="2"/>
            <a:r>
              <a:rPr lang="en-US" sz="2000" dirty="0" smtClean="0"/>
              <a:t>Sponsored search</a:t>
            </a:r>
          </a:p>
          <a:p>
            <a:r>
              <a:rPr lang="en-US" sz="2800" dirty="0" smtClean="0"/>
              <a:t>E.g., sample-trajectory-based online algorithms for kidney exchange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26" y="47147"/>
            <a:ext cx="8731250" cy="519782"/>
          </a:xfrm>
        </p:spPr>
        <p:txBody>
          <a:bodyPr/>
          <a:lstStyle/>
          <a:p>
            <a:r>
              <a:rPr lang="en-US" sz="4000" dirty="0" smtClean="0"/>
              <a:t>Kidney exchange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28" y="2858682"/>
            <a:ext cx="8440737" cy="2914238"/>
          </a:xfrm>
        </p:spPr>
        <p:txBody>
          <a:bodyPr/>
          <a:lstStyle/>
          <a:p>
            <a:r>
              <a:rPr lang="en-US" sz="2000" dirty="0" smtClean="0"/>
              <a:t>My algorithms &amp; software run the UNOS nationwide kidney exchange</a:t>
            </a:r>
          </a:p>
          <a:p>
            <a:pPr lvl="1"/>
            <a:r>
              <a:rPr lang="en-US" sz="1800" dirty="0" smtClean="0"/>
              <a:t>Selected in 2008; exchange went live 2010; now has 153 transplant centers</a:t>
            </a:r>
          </a:p>
          <a:p>
            <a:r>
              <a:rPr lang="en-US" sz="2000" dirty="0" smtClean="0"/>
              <a:t>I have also conducted match runs for private kidney exchanges</a:t>
            </a:r>
          </a:p>
          <a:p>
            <a:r>
              <a:rPr lang="en-US" sz="2000" dirty="0" smtClean="0"/>
              <a:t>Our ideas </a:t>
            </a:r>
            <a:r>
              <a:rPr lang="en-US" sz="2000" dirty="0"/>
              <a:t>fielded </a:t>
            </a:r>
            <a:r>
              <a:rPr lang="en-US" sz="2000" dirty="0" smtClean="0"/>
              <a:t>worldwide</a:t>
            </a:r>
          </a:p>
          <a:p>
            <a:pPr lvl="1"/>
            <a:r>
              <a:rPr lang="en-US" sz="1800" dirty="0" smtClean="0"/>
              <a:t>E.g., never-ending chains, which lead to ~600 transplants per year in US alone</a:t>
            </a:r>
            <a:endParaRPr lang="en-US" sz="1800" dirty="0"/>
          </a:p>
        </p:txBody>
      </p:sp>
      <p:pic>
        <p:nvPicPr>
          <p:cNvPr id="29" name="Picture 2" descr="http://i2.cdn.turner.com/cnn/2009/HEALTH/03/11/kidney.ten.transplants/art.OR.g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1" y="747636"/>
            <a:ext cx="2780490" cy="20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3876836" y="672540"/>
            <a:ext cx="4572220" cy="2174291"/>
            <a:chOff x="914400" y="1341438"/>
            <a:chExt cx="7315200" cy="3687762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4110892" y="4382328"/>
              <a:ext cx="629138" cy="62342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7565292" y="2060620"/>
              <a:ext cx="629138" cy="62342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5357446" y="2056712"/>
              <a:ext cx="629138" cy="62537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3141785" y="2054757"/>
              <a:ext cx="629138" cy="6214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937846" y="2054757"/>
              <a:ext cx="629138" cy="6214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7" name="Picture 4" descr="market-graph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914400" y="1341438"/>
              <a:ext cx="7315200" cy="368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Picture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>
            <a:fillRect/>
          </a:stretch>
        </p:blipFill>
        <p:spPr bwMode="auto">
          <a:xfrm>
            <a:off x="3215552" y="4708224"/>
            <a:ext cx="2686537" cy="201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9167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49330"/>
            <a:ext cx="8877681" cy="609600"/>
          </a:xfrm>
        </p:spPr>
        <p:txBody>
          <a:bodyPr/>
          <a:lstStyle/>
          <a:p>
            <a:r>
              <a:rPr lang="en-US" sz="3200" dirty="0" smtClean="0"/>
              <a:t>Some of our current research on organ exchanges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42" y="606104"/>
            <a:ext cx="8440737" cy="5118100"/>
          </a:xfrm>
        </p:spPr>
        <p:txBody>
          <a:bodyPr/>
          <a:lstStyle/>
          <a:p>
            <a:r>
              <a:rPr lang="en-US" sz="2400" dirty="0" smtClean="0"/>
              <a:t>Even faster batch optimization algorithms, esp. with chains [AAAI-16, EC-16 submission, …]</a:t>
            </a:r>
          </a:p>
          <a:p>
            <a:r>
              <a:rPr lang="en-US" sz="2400" dirty="0" smtClean="0"/>
              <a:t>Dynamic matching [IJCAI-09, AAMAS-12, AAAI-12, AAAI-15]</a:t>
            </a:r>
          </a:p>
          <a:p>
            <a:r>
              <a:rPr lang="en-US" sz="2400" dirty="0" smtClean="0"/>
              <a:t>Failure-aware matching [EC-13, AAAI-15]</a:t>
            </a:r>
          </a:p>
          <a:p>
            <a:r>
              <a:rPr lang="en-US" sz="2400" dirty="0" smtClean="0"/>
              <a:t>Learning a better policy [</a:t>
            </a:r>
            <a:r>
              <a:rPr lang="en-US" sz="2400" dirty="0"/>
              <a:t>AAAI-15</a:t>
            </a:r>
            <a:r>
              <a:rPr lang="en-US" sz="2400" dirty="0" smtClean="0"/>
              <a:t>]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Better edge testing policies [EC-15, …]</a:t>
            </a:r>
          </a:p>
          <a:p>
            <a:r>
              <a:rPr lang="en-US" sz="2400" dirty="0" smtClean="0"/>
              <a:t>Using multiple donors from one recipient</a:t>
            </a:r>
          </a:p>
          <a:p>
            <a:r>
              <a:rPr lang="en-US" sz="2400" dirty="0" smtClean="0"/>
              <a:t>International</a:t>
            </a:r>
          </a:p>
          <a:p>
            <a:r>
              <a:rPr lang="en-US" sz="2400" dirty="0" smtClean="0"/>
              <a:t>Liver lobe and cross-organ exchanges [AAAI-14, JAIR-16]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6" y="3207334"/>
            <a:ext cx="6097706" cy="147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pcw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2" y="3087895"/>
            <a:ext cx="1710209" cy="17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17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36" y="1052513"/>
            <a:ext cx="8530039" cy="5118100"/>
          </a:xfrm>
        </p:spPr>
        <p:txBody>
          <a:bodyPr/>
          <a:lstStyle/>
          <a:p>
            <a:r>
              <a:rPr lang="en-US" dirty="0" smtClean="0"/>
              <a:t>AI is an exciting area because we can directly make the world a better place</a:t>
            </a:r>
          </a:p>
          <a:p>
            <a:r>
              <a:rPr lang="en-US" dirty="0" smtClean="0"/>
              <a:t>Narrow waist =&gt; general-purpose reasoning engines</a:t>
            </a:r>
          </a:p>
          <a:p>
            <a:pPr lvl="1"/>
            <a:r>
              <a:rPr lang="en-US" dirty="0" smtClean="0"/>
              <a:t>Lots of people improve the engines</a:t>
            </a:r>
          </a:p>
          <a:p>
            <a:r>
              <a:rPr lang="en-US" dirty="0" smtClean="0"/>
              <a:t>But don’t make waist too narrow (e.g., use data)</a:t>
            </a:r>
          </a:p>
          <a:p>
            <a:r>
              <a:rPr lang="en-US" dirty="0" smtClean="0"/>
              <a:t>Lots of research to do on search, convex opt, etc.</a:t>
            </a:r>
          </a:p>
          <a:p>
            <a:r>
              <a:rPr lang="en-US" dirty="0" smtClean="0"/>
              <a:t>Parallel / distributed</a:t>
            </a:r>
          </a:p>
          <a:p>
            <a:r>
              <a:rPr lang="en-US" dirty="0" smtClean="0"/>
              <a:t>New potential applications to change the world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3370"/>
            <a:ext cx="8731250" cy="749300"/>
          </a:xfrm>
        </p:spPr>
        <p:txBody>
          <a:bodyPr/>
          <a:lstStyle/>
          <a:p>
            <a:r>
              <a:rPr lang="en-US" dirty="0" smtClean="0"/>
              <a:t>Core AI in core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45" y="1173399"/>
            <a:ext cx="8646223" cy="5118100"/>
          </a:xfrm>
        </p:spPr>
        <p:txBody>
          <a:bodyPr/>
          <a:lstStyle/>
          <a:p>
            <a:r>
              <a:rPr lang="en-US" sz="2800" dirty="0" smtClean="0"/>
              <a:t>E.g., tree search in</a:t>
            </a:r>
          </a:p>
          <a:p>
            <a:pPr lvl="1"/>
            <a:r>
              <a:rPr lang="en-US" sz="2400" dirty="0" smtClean="0"/>
              <a:t>Bayesian reasoning (e.g., via #SAT)</a:t>
            </a:r>
          </a:p>
          <a:p>
            <a:pPr lvl="1"/>
            <a:r>
              <a:rPr lang="en-US" sz="2400" dirty="0" smtClean="0"/>
              <a:t>Clustering</a:t>
            </a:r>
          </a:p>
          <a:p>
            <a:pPr lvl="1"/>
            <a:r>
              <a:rPr lang="en-US" sz="2400" dirty="0" smtClean="0"/>
              <a:t>Task/resource allocation via combinatorial auctions</a:t>
            </a:r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 ≈ integer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and operations research communities </a:t>
            </a:r>
          </a:p>
          <a:p>
            <a:pPr lvl="1"/>
            <a:r>
              <a:rPr lang="en-US" dirty="0" smtClean="0"/>
              <a:t>Didn’t communicate enough</a:t>
            </a:r>
          </a:p>
          <a:p>
            <a:pPr lvl="2"/>
            <a:r>
              <a:rPr lang="en-US" dirty="0" smtClean="0"/>
              <a:t>Re-invented some things, e.g., A*</a:t>
            </a:r>
          </a:p>
          <a:p>
            <a:pPr lvl="1"/>
            <a:r>
              <a:rPr lang="en-US" dirty="0" smtClean="0"/>
              <a:t>Focus on different aspects</a:t>
            </a:r>
          </a:p>
          <a:p>
            <a:pPr lvl="1"/>
            <a:r>
              <a:rPr lang="en-US" dirty="0" smtClean="0"/>
              <a:t>Now, cross-fertilization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53260"/>
            <a:ext cx="8731250" cy="749300"/>
          </a:xfrm>
        </p:spPr>
        <p:txBody>
          <a:bodyPr/>
          <a:lstStyle/>
          <a:p>
            <a:r>
              <a:rPr lang="en-US" dirty="0" smtClean="0"/>
              <a:t>Current outside-the-box tree search approaches in my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431185"/>
            <a:ext cx="8440737" cy="5118100"/>
          </a:xfrm>
        </p:spPr>
        <p:txBody>
          <a:bodyPr/>
          <a:lstStyle/>
          <a:p>
            <a:r>
              <a:rPr lang="en-US" sz="2800" dirty="0" smtClean="0"/>
              <a:t>Motivations</a:t>
            </a:r>
          </a:p>
          <a:p>
            <a:pPr lvl="1"/>
            <a:r>
              <a:rPr lang="en-US" sz="2400" dirty="0" smtClean="0"/>
              <a:t>Good branching is hard in practice and theory – so much so that random restarts help</a:t>
            </a:r>
          </a:p>
          <a:p>
            <a:pPr lvl="1"/>
            <a:r>
              <a:rPr lang="en-US" sz="2400" dirty="0" smtClean="0"/>
              <a:t>DPLL might be too weak a proof system</a:t>
            </a:r>
          </a:p>
          <a:p>
            <a:r>
              <a:rPr lang="en-US" sz="2800" dirty="0" smtClean="0"/>
              <a:t>Search tree restructuring on the </a:t>
            </a:r>
            <a:r>
              <a:rPr lang="en-US" sz="2800" dirty="0" smtClean="0"/>
              <a:t>fly [</a:t>
            </a:r>
            <a:r>
              <a:rPr lang="en-US" sz="2800" dirty="0" err="1" smtClean="0"/>
              <a:t>Zawadzky</a:t>
            </a:r>
            <a:r>
              <a:rPr lang="en-US" sz="2800" dirty="0" smtClean="0"/>
              <a:t> &amp; Sandholm 2010]</a:t>
            </a:r>
            <a:endParaRPr lang="en-US" sz="2800" dirty="0" smtClean="0"/>
          </a:p>
          <a:p>
            <a:r>
              <a:rPr lang="en-US" sz="2800" dirty="0" smtClean="0"/>
              <a:t>Combining DPLL and resolution in the tree</a:t>
            </a:r>
          </a:p>
          <a:p>
            <a:r>
              <a:rPr lang="en-US" sz="2800" dirty="0" smtClean="0"/>
              <a:t>Formula learning</a:t>
            </a:r>
          </a:p>
          <a:p>
            <a:r>
              <a:rPr lang="en-US" sz="2800" dirty="0" smtClean="0"/>
              <a:t>Treeless tree </a:t>
            </a:r>
            <a:r>
              <a:rPr lang="en-US" sz="2800" dirty="0" smtClean="0"/>
              <a:t>search [Dickerson &amp; Sandholm SoCS-13]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16790"/>
            <a:ext cx="8731250" cy="749300"/>
          </a:xfrm>
        </p:spPr>
        <p:txBody>
          <a:bodyPr/>
          <a:lstStyle/>
          <a:p>
            <a:r>
              <a:rPr lang="en-US" sz="4000" dirty="0" smtClean="0"/>
              <a:t>What does NP-hardness mean, really?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330325"/>
            <a:ext cx="8555797" cy="5118100"/>
          </a:xfrm>
        </p:spPr>
        <p:txBody>
          <a:bodyPr/>
          <a:lstStyle/>
          <a:p>
            <a:r>
              <a:rPr lang="en-US" sz="2400" dirty="0" smtClean="0"/>
              <a:t>That problem is intractable in practice?  No!</a:t>
            </a:r>
          </a:p>
          <a:p>
            <a:pPr lvl="1"/>
            <a:r>
              <a:rPr lang="en-US" sz="2000" dirty="0" smtClean="0"/>
              <a:t>Scalable complete SAT solvers since late 90s</a:t>
            </a:r>
          </a:p>
          <a:p>
            <a:pPr lvl="1"/>
            <a:r>
              <a:rPr lang="en-US" sz="2000" dirty="0" smtClean="0"/>
              <a:t>Scalable general-purpose integer programming since early 90s</a:t>
            </a:r>
          </a:p>
          <a:p>
            <a:pPr lvl="2"/>
            <a:r>
              <a:rPr lang="en-US" sz="1800" dirty="0" smtClean="0"/>
              <a:t>Interesting similarity in breakthroughs</a:t>
            </a:r>
          </a:p>
          <a:p>
            <a:pPr lvl="1"/>
            <a:r>
              <a:rPr lang="en-US" sz="2000" dirty="0" smtClean="0"/>
              <a:t>Scalable combinatorial auction winner determination since 02</a:t>
            </a:r>
          </a:p>
          <a:p>
            <a:pPr lvl="2"/>
            <a:r>
              <a:rPr lang="en-US" sz="1800" dirty="0" smtClean="0"/>
              <a:t>E.g., 2M bids, 85,000 items (multiple units of each)</a:t>
            </a:r>
          </a:p>
          <a:p>
            <a:r>
              <a:rPr lang="en-US" sz="2400" dirty="0" smtClean="0"/>
              <a:t>Nothing?  No!</a:t>
            </a:r>
          </a:p>
          <a:p>
            <a:r>
              <a:rPr lang="en-US" sz="2400" dirty="0" smtClean="0"/>
              <a:t>One important meaning: NP-hardness limits knowledge.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There is no concise full characterization of how answer depends on inputs</a:t>
            </a:r>
          </a:p>
          <a:p>
            <a:pPr lvl="1"/>
            <a:r>
              <a:rPr lang="en-US" sz="2000" dirty="0" smtClean="0"/>
              <a:t>E.g., manually trying to derive revenue-maximizing multi-item auctions is futile =&gt; automated design per setting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Highly parallel / distributed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98" y="1001907"/>
            <a:ext cx="8783393" cy="5118100"/>
          </a:xfrm>
        </p:spPr>
        <p:txBody>
          <a:bodyPr/>
          <a:lstStyle/>
          <a:p>
            <a:r>
              <a:rPr lang="en-US" sz="2400" dirty="0" smtClean="0"/>
              <a:t>Driving trends</a:t>
            </a:r>
          </a:p>
          <a:p>
            <a:pPr lvl="1"/>
            <a:r>
              <a:rPr lang="en-US" sz="2000" dirty="0" smtClean="0"/>
              <a:t>Moore’s law ended 2004 =&gt; to continue progress, need highly multi-core</a:t>
            </a:r>
          </a:p>
          <a:p>
            <a:pPr lvl="1"/>
            <a:r>
              <a:rPr lang="en-US" sz="2000" dirty="0" smtClean="0"/>
              <a:t>Software-as-a-Service &amp; clouds</a:t>
            </a:r>
          </a:p>
          <a:p>
            <a:pPr lvl="2"/>
            <a:r>
              <a:rPr lang="en-US" sz="1800" dirty="0" smtClean="0"/>
              <a:t>Access to large-scale resources</a:t>
            </a:r>
          </a:p>
          <a:p>
            <a:pPr lvl="2"/>
            <a:r>
              <a:rPr lang="en-US" sz="1800" dirty="0" smtClean="0"/>
              <a:t>Affordable due to amortization across </a:t>
            </a:r>
            <a:r>
              <a:rPr lang="en-US" sz="1800" dirty="0" err="1" smtClean="0"/>
              <a:t>bursty</a:t>
            </a:r>
            <a:r>
              <a:rPr lang="en-US" sz="1800" dirty="0" smtClean="0"/>
              <a:t> users</a:t>
            </a:r>
          </a:p>
          <a:p>
            <a:pPr lvl="1"/>
            <a:r>
              <a:rPr lang="en-US" sz="2000" dirty="0" smtClean="0"/>
              <a:t>Big data</a:t>
            </a:r>
          </a:p>
          <a:p>
            <a:r>
              <a:rPr lang="en-US" sz="2400" dirty="0" smtClean="0"/>
              <a:t>How should AI algorithms be adapted to best use these resources?</a:t>
            </a:r>
          </a:p>
          <a:p>
            <a:pPr lvl="1"/>
            <a:r>
              <a:rPr lang="en-US" sz="2000" dirty="0" smtClean="0"/>
              <a:t>Search</a:t>
            </a:r>
          </a:p>
          <a:p>
            <a:pPr lvl="2"/>
            <a:r>
              <a:rPr lang="en-US" sz="1800" dirty="0" smtClean="0"/>
              <a:t>Branch parallelism </a:t>
            </a:r>
            <a:r>
              <a:rPr lang="en-US" sz="1800" i="1" dirty="0" smtClean="0"/>
              <a:t>versus</a:t>
            </a:r>
          </a:p>
          <a:p>
            <a:pPr lvl="2"/>
            <a:r>
              <a:rPr lang="en-US" sz="1800" dirty="0" smtClean="0"/>
              <a:t>Different branching orders / questions </a:t>
            </a:r>
            <a:r>
              <a:rPr lang="en-US" sz="1800" i="1" dirty="0" smtClean="0"/>
              <a:t>versus</a:t>
            </a:r>
          </a:p>
          <a:p>
            <a:pPr lvl="2"/>
            <a:r>
              <a:rPr lang="en-US" sz="1800" dirty="0" smtClean="0"/>
              <a:t>Complete &amp; incomplete </a:t>
            </a:r>
            <a:r>
              <a:rPr lang="en-US" sz="1800" i="1" dirty="0" smtClean="0"/>
              <a:t>versus</a:t>
            </a:r>
          </a:p>
          <a:p>
            <a:pPr lvl="2"/>
            <a:r>
              <a:rPr lang="en-US" sz="1800" dirty="0" smtClean="0"/>
              <a:t>Solution improver &amp; optimality </a:t>
            </a:r>
            <a:r>
              <a:rPr lang="en-US" sz="1800" dirty="0" err="1" smtClean="0"/>
              <a:t>prover</a:t>
            </a:r>
            <a:r>
              <a:rPr lang="en-US" sz="1800" dirty="0" smtClean="0"/>
              <a:t> </a:t>
            </a:r>
            <a:r>
              <a:rPr lang="en-US" sz="1800" i="1" dirty="0" smtClean="0"/>
              <a:t>versus</a:t>
            </a:r>
          </a:p>
          <a:p>
            <a:pPr lvl="2"/>
            <a:r>
              <a:rPr lang="en-US" sz="1800" dirty="0" smtClean="0"/>
              <a:t>?</a:t>
            </a:r>
          </a:p>
          <a:p>
            <a:pPr lvl="1"/>
            <a:r>
              <a:rPr lang="en-US" sz="2000" dirty="0" smtClean="0"/>
              <a:t>Convex optimization, …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about goals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74" y="1214413"/>
            <a:ext cx="8600874" cy="5118100"/>
          </a:xfrm>
        </p:spPr>
        <p:txBody>
          <a:bodyPr/>
          <a:lstStyle/>
          <a:p>
            <a:r>
              <a:rPr lang="en-US" dirty="0" smtClean="0"/>
              <a:t>AI has many different goals</a:t>
            </a:r>
          </a:p>
          <a:p>
            <a:pPr lvl="1"/>
            <a:r>
              <a:rPr lang="en-US" dirty="0" smtClean="0"/>
              <a:t>This is nothing to avoid </a:t>
            </a:r>
          </a:p>
          <a:p>
            <a:pPr lvl="1"/>
            <a:r>
              <a:rPr lang="en-US" dirty="0" smtClean="0"/>
              <a:t>E.g., OR has same “problem” and is not shy about it</a:t>
            </a:r>
          </a:p>
          <a:p>
            <a:r>
              <a:rPr lang="en-US" dirty="0" smtClean="0"/>
              <a:t>Shouldn’t define AI as that which still cannot be done</a:t>
            </a:r>
          </a:p>
          <a:p>
            <a:r>
              <a:rPr lang="en-US" dirty="0" smtClean="0"/>
              <a:t>Human-level intelligence just a milestone along the way</a:t>
            </a:r>
          </a:p>
          <a:p>
            <a:r>
              <a:rPr lang="en-US" dirty="0" smtClean="0"/>
              <a:t>Many AI goals include game-theoretic reasoning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pnash.aaai05">
  <a:themeElements>
    <a:clrScheme name="">
      <a:dk1>
        <a:srgbClr val="FFFFCC"/>
      </a:dk1>
      <a:lt1>
        <a:srgbClr val="FFFFFF"/>
      </a:lt1>
      <a:dk2>
        <a:srgbClr val="FFFF66"/>
      </a:dk2>
      <a:lt2>
        <a:srgbClr val="808080"/>
      </a:lt2>
      <a:accent1>
        <a:srgbClr val="00CC99"/>
      </a:accent1>
      <a:accent2>
        <a:srgbClr val="99CCFF"/>
      </a:accent2>
      <a:accent3>
        <a:srgbClr val="FFFFFF"/>
      </a:accent3>
      <a:accent4>
        <a:srgbClr val="DADAAE"/>
      </a:accent4>
      <a:accent5>
        <a:srgbClr val="AAE2CA"/>
      </a:accent5>
      <a:accent6>
        <a:srgbClr val="8AB9E7"/>
      </a:accent6>
      <a:hlink>
        <a:srgbClr val="FF9999"/>
      </a:hlink>
      <a:folHlink>
        <a:srgbClr val="B2B2B2"/>
      </a:folHlink>
    </a:clrScheme>
    <a:fontScheme name="mipnash.aaai0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mipnash.aaai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nash.aaai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 Documents on D\ppt\mipnash.aaai05.ppt</Template>
  <TotalTime>4115</TotalTime>
  <Words>1523</Words>
  <Application>Microsoft Office PowerPoint</Application>
  <PresentationFormat>On-screen Show (4:3)</PresentationFormat>
  <Paragraphs>264</Paragraphs>
  <Slides>32</Slides>
  <Notes>11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mipnash.aaai05</vt:lpstr>
      <vt:lpstr>(Some aspects of) the future of AI </vt:lpstr>
      <vt:lpstr>Some say AI has only been successful  in specific applications  with highly application-specific techniques</vt:lpstr>
      <vt:lpstr>Don’t make the waist too narrow!</vt:lpstr>
      <vt:lpstr>Core AI in core AI</vt:lpstr>
      <vt:lpstr>Tree search ≈ integer programming</vt:lpstr>
      <vt:lpstr>Current outside-the-box tree search approaches in my lab</vt:lpstr>
      <vt:lpstr>What does NP-hardness mean, really?</vt:lpstr>
      <vt:lpstr>Highly parallel / distributed</vt:lpstr>
      <vt:lpstr>Thoughts about goals of AI</vt:lpstr>
      <vt:lpstr>Potential new applications with huge positive impact on the world</vt:lpstr>
      <vt:lpstr>AI in medicine (and biology)</vt:lpstr>
      <vt:lpstr>One Exciting Future Application of AI Control in Medicine/Biology:  Computational Game Theory and Opponent Exploitation  to Direct Evolution and Adaptation</vt:lpstr>
      <vt:lpstr>Vision  [Sandholm, AAAI Conference on Artificial Intelligence, 2015; patent pending 2012]</vt:lpstr>
      <vt:lpstr>Game-theoretic approach is safe  …but sometimes too conservative…</vt:lpstr>
      <vt:lpstr>Opponent modeling &amp; exploitation</vt:lpstr>
      <vt:lpstr>Benefits</vt:lpstr>
      <vt:lpstr>Categories of Application of steering evolution/adaptation</vt:lpstr>
      <vt:lpstr>Battling disease within an individual patient (viruses, bacteria, cancer, etc., in animals &amp; plants)</vt:lpstr>
      <vt:lpstr>Battling disease in patient population</vt:lpstr>
      <vt:lpstr>Steering a patient’s own immune system [Kroer &amp; Sandholm IJCAI-16]</vt:lpstr>
      <vt:lpstr>Results (in silico) of  generating regulatory T cells</vt:lpstr>
      <vt:lpstr>High-level summary</vt:lpstr>
      <vt:lpstr>Action choices (in the experiment) whenever we can act</vt:lpstr>
      <vt:lpstr>State measurement (abstraction)</vt:lpstr>
      <vt:lpstr>Utility functions for planning</vt:lpstr>
      <vt:lpstr>Experimental  results</vt:lpstr>
      <vt:lpstr>Applications beyond battling diseases</vt:lpstr>
      <vt:lpstr>Tackling questions in natural science</vt:lpstr>
      <vt:lpstr>Another Exciting Application of AI Control in Medicine:  Kidney Exchange</vt:lpstr>
      <vt:lpstr>Kidney exchange</vt:lpstr>
      <vt:lpstr>Some of our current research on organ exchanges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sandholm</cp:lastModifiedBy>
  <cp:revision>1604</cp:revision>
  <dcterms:created xsi:type="dcterms:W3CDTF">1601-01-01T00:00:00Z</dcterms:created>
  <dcterms:modified xsi:type="dcterms:W3CDTF">2016-04-27T01:57:47Z</dcterms:modified>
</cp:coreProperties>
</file>